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79" r:id="rId7"/>
    <p:sldId id="280" r:id="rId8"/>
    <p:sldId id="278" r:id="rId9"/>
    <p:sldId id="275" r:id="rId10"/>
    <p:sldId id="282" r:id="rId11"/>
    <p:sldId id="283" r:id="rId12"/>
    <p:sldId id="284" r:id="rId13"/>
    <p:sldId id="261" r:id="rId14"/>
    <p:sldId id="263" r:id="rId15"/>
    <p:sldId id="262" r:id="rId16"/>
    <p:sldId id="268" r:id="rId17"/>
    <p:sldId id="266" r:id="rId18"/>
    <p:sldId id="267" r:id="rId19"/>
    <p:sldId id="281" r:id="rId20"/>
    <p:sldId id="272" r:id="rId21"/>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700" autoAdjust="0"/>
  </p:normalViewPr>
  <p:slideViewPr>
    <p:cSldViewPr>
      <p:cViewPr varScale="1">
        <p:scale>
          <a:sx n="126" d="100"/>
          <a:sy n="126" d="100"/>
        </p:scale>
        <p:origin x="-11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8CD0CD3-03AD-479E-9991-8B87C7999AB0}" type="datetimeFigureOut">
              <a:rPr lang="sv-SE" smtClean="0"/>
              <a:pPr/>
              <a:t>2018-01-30</a:t>
            </a:fld>
            <a:endParaRPr lang="sv-SE"/>
          </a:p>
        </p:txBody>
      </p:sp>
      <p:sp>
        <p:nvSpPr>
          <p:cNvPr id="4" name="Platshållare för bildobjekt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sv-SE"/>
          </a:p>
        </p:txBody>
      </p:sp>
      <p:sp>
        <p:nvSpPr>
          <p:cNvPr id="5" name="Platshållare för anteckninga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sv-SE"/>
          </a:p>
        </p:txBody>
      </p:sp>
      <p:sp>
        <p:nvSpPr>
          <p:cNvPr id="7" name="Platshållare för bildnumm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FD2F09A0-B89B-4812-8A7B-902B3F12C539}"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0" name="Rätvinklig triangel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ubri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sv-SE" smtClean="0"/>
              <a:t>Klicka här för att ändra format</a:t>
            </a:r>
            <a:endParaRPr kumimoji="0" lang="en-US"/>
          </a:p>
        </p:txBody>
      </p:sp>
      <p:sp>
        <p:nvSpPr>
          <p:cNvPr id="17" name="Underrubri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v-SE" smtClean="0"/>
              <a:t>Klicka här för att ändra format på underrubrik i bakgrunden</a:t>
            </a:r>
            <a:endParaRPr kumimoji="0" lang="en-US"/>
          </a:p>
        </p:txBody>
      </p:sp>
      <p:grpSp>
        <p:nvGrpSpPr>
          <p:cNvPr id="2" name="Grupp 1"/>
          <p:cNvGrpSpPr/>
          <p:nvPr/>
        </p:nvGrpSpPr>
        <p:grpSpPr>
          <a:xfrm>
            <a:off x="-3765" y="4953000"/>
            <a:ext cx="9147765" cy="1912088"/>
            <a:chOff x="-3765" y="4832896"/>
            <a:chExt cx="9147765" cy="2032192"/>
          </a:xfrm>
        </p:grpSpPr>
        <p:sp>
          <p:nvSpPr>
            <p:cNvPr id="7" name="Frihandsfigu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ihandsfigu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ihandsfigu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ak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latshållare för datum 29"/>
          <p:cNvSpPr>
            <a:spLocks noGrp="1"/>
          </p:cNvSpPr>
          <p:nvPr>
            <p:ph type="dt" sz="half" idx="10"/>
          </p:nvPr>
        </p:nvSpPr>
        <p:spPr/>
        <p:txBody>
          <a:bodyPr/>
          <a:lstStyle>
            <a:lvl1pPr>
              <a:defRPr>
                <a:solidFill>
                  <a:srgbClr val="FFFFFF"/>
                </a:solidFill>
              </a:defRPr>
            </a:lvl1pPr>
            <a:extLst/>
          </a:lstStyle>
          <a:p>
            <a:fld id="{4960592E-9C90-4327-8005-2FD90CA92896}" type="datetime1">
              <a:rPr lang="en-US" smtClean="0"/>
              <a:pPr/>
              <a:t>1/30/2018</a:t>
            </a:fld>
            <a:endParaRPr lang="en-US" dirty="0">
              <a:solidFill>
                <a:srgbClr val="FFFFFF"/>
              </a:solidFill>
            </a:endParaRPr>
          </a:p>
        </p:txBody>
      </p:sp>
      <p:sp>
        <p:nvSpPr>
          <p:cNvPr id="19" name="Platshållare för sidfot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Platshållare för bildnumm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extLs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457200" y="1481329"/>
            <a:ext cx="8229600" cy="4386071"/>
          </a:xfrm>
        </p:spPr>
        <p:txBody>
          <a:bodyPr vert="eaVert"/>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fld id="{4A40BD62-5542-4366-9CAD-A7AA78DC7564}" type="datetime1">
              <a:rPr lang="en-US" smtClean="0"/>
              <a:pPr/>
              <a:t>1/30/2018</a:t>
            </a:fld>
            <a:endParaRPr lang="en-US"/>
          </a:p>
        </p:txBody>
      </p:sp>
      <p:sp>
        <p:nvSpPr>
          <p:cNvPr id="5" name="Platshållare för sidfot 4"/>
          <p:cNvSpPr>
            <a:spLocks noGrp="1"/>
          </p:cNvSpPr>
          <p:nvPr>
            <p:ph type="ftr" sz="quarter" idx="11"/>
          </p:nvPr>
        </p:nvSpPr>
        <p:spPr/>
        <p:txBody>
          <a:bodyPr/>
          <a:lstStyle>
            <a:extLst/>
          </a:lstStyle>
          <a:p>
            <a:endParaRPr kumimoji="0" lang="en-US"/>
          </a:p>
        </p:txBody>
      </p:sp>
      <p:sp>
        <p:nvSpPr>
          <p:cNvPr id="6" name="Platshållare för bildnumm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44013" y="274640"/>
            <a:ext cx="1777470" cy="5592761"/>
          </a:xfrm>
        </p:spPr>
        <p:txBody>
          <a:bodyPr vert="eaVert"/>
          <a:lstStyle>
            <a:extLs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457200" y="274641"/>
            <a:ext cx="6324600" cy="5592760"/>
          </a:xfrm>
        </p:spPr>
        <p:txBody>
          <a:bodyPr vert="eaVert"/>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fld id="{859DFCB4-5C66-4C90-96FF-DD56110C6425}" type="datetime1">
              <a:rPr lang="en-US" smtClean="0"/>
              <a:pPr/>
              <a:t>1/30/2018</a:t>
            </a:fld>
            <a:endParaRPr lang="en-US"/>
          </a:p>
        </p:txBody>
      </p:sp>
      <p:sp>
        <p:nvSpPr>
          <p:cNvPr id="5" name="Platshållare för sidfot 4"/>
          <p:cNvSpPr>
            <a:spLocks noGrp="1"/>
          </p:cNvSpPr>
          <p:nvPr>
            <p:ph type="ftr" sz="quarter" idx="11"/>
          </p:nvPr>
        </p:nvSpPr>
        <p:spPr/>
        <p:txBody>
          <a:bodyPr/>
          <a:lstStyle>
            <a:extLst/>
          </a:lstStyle>
          <a:p>
            <a:endParaRPr kumimoji="0" lang="en-US"/>
          </a:p>
        </p:txBody>
      </p:sp>
      <p:sp>
        <p:nvSpPr>
          <p:cNvPr id="6" name="Platshållare för bildnumm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fld id="{5B4C781F-0D9D-4DBB-84CA-B3B75C3FA3A2}" type="datetime1">
              <a:rPr lang="en-US" smtClean="0"/>
              <a:pPr/>
              <a:t>1/30/2018</a:t>
            </a:fld>
            <a:endParaRPr lang="en-US"/>
          </a:p>
        </p:txBody>
      </p:sp>
      <p:sp>
        <p:nvSpPr>
          <p:cNvPr id="5" name="Platshållare för sidfot 4"/>
          <p:cNvSpPr>
            <a:spLocks noGrp="1"/>
          </p:cNvSpPr>
          <p:nvPr>
            <p:ph type="ftr" sz="quarter" idx="11"/>
          </p:nvPr>
        </p:nvSpPr>
        <p:spPr/>
        <p:txBody>
          <a:bodyPr/>
          <a:lstStyle>
            <a:extLst/>
          </a:lstStyle>
          <a:p>
            <a:endParaRPr kumimoji="0" lang="en-US"/>
          </a:p>
        </p:txBody>
      </p:sp>
      <p:sp>
        <p:nvSpPr>
          <p:cNvPr id="6" name="Platshållare för bildnumm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Rubrik 6"/>
          <p:cNvSpPr>
            <a:spLocks noGrp="1"/>
          </p:cNvSpPr>
          <p:nvPr>
            <p:ph type="title"/>
          </p:nvPr>
        </p:nvSpPr>
        <p:spPr/>
        <p:txBody>
          <a:bodyPr rtlCol="0"/>
          <a:lstStyle>
            <a:extLst/>
          </a:lstStyle>
          <a:p>
            <a:r>
              <a:rPr kumimoji="0" lang="sv-SE" smtClean="0"/>
              <a:t>Klicka här för att ändra format</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extLst/>
          </a:lstStyle>
          <a:p>
            <a:fld id="{380AC8F3-6E5A-4B3D-B225-557D8A7FD6FF}" type="datetime1">
              <a:rPr lang="en-US" smtClean="0"/>
              <a:pPr/>
              <a:t>1/30/2018</a:t>
            </a:fld>
            <a:endParaRPr lang="en-US"/>
          </a:p>
        </p:txBody>
      </p:sp>
      <p:sp>
        <p:nvSpPr>
          <p:cNvPr id="5" name="Platshållare för sidfot 4"/>
          <p:cNvSpPr>
            <a:spLocks noGrp="1"/>
          </p:cNvSpPr>
          <p:nvPr>
            <p:ph type="ftr" sz="quarter" idx="11"/>
          </p:nvPr>
        </p:nvSpPr>
        <p:spPr/>
        <p:txBody>
          <a:bodyPr/>
          <a:lstStyle>
            <a:extLst/>
          </a:lstStyle>
          <a:p>
            <a:endParaRPr kumimoji="0" lang="en-US"/>
          </a:p>
        </p:txBody>
      </p:sp>
      <p:sp>
        <p:nvSpPr>
          <p:cNvPr id="6" name="Platshållare för bildnumm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V-form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V-form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bg>
      <p:bgRef idx="1002">
        <a:schemeClr val="bg1"/>
      </p:bgRef>
    </p:bg>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innehåll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extLst/>
          </a:lstStyle>
          <a:p>
            <a:fld id="{1CEC3C7B-844B-4D4E-983A-21FB33D4E3DA}" type="datetime1">
              <a:rPr lang="en-US" smtClean="0"/>
              <a:pPr/>
              <a:t>1/30/2018</a:t>
            </a:fld>
            <a:endParaRPr lang="en-US"/>
          </a:p>
        </p:txBody>
      </p:sp>
      <p:sp>
        <p:nvSpPr>
          <p:cNvPr id="6" name="Platshållare för sidfot 5"/>
          <p:cNvSpPr>
            <a:spLocks noGrp="1"/>
          </p:cNvSpPr>
          <p:nvPr>
            <p:ph type="ftr" sz="quarter" idx="11"/>
          </p:nvPr>
        </p:nvSpPr>
        <p:spPr/>
        <p:txBody>
          <a:bodyPr/>
          <a:lstStyle>
            <a:extLst/>
          </a:lstStyle>
          <a:p>
            <a:endParaRPr kumimoji="0" lang="en-US"/>
          </a:p>
        </p:txBody>
      </p:sp>
      <p:sp>
        <p:nvSpPr>
          <p:cNvPr id="7" name="Platshållare för bildnumm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Rubrik 7"/>
          <p:cNvSpPr>
            <a:spLocks noGrp="1"/>
          </p:cNvSpPr>
          <p:nvPr>
            <p:ph type="title"/>
          </p:nvPr>
        </p:nvSpPr>
        <p:spPr/>
        <p:txBody>
          <a:bodyPr rtlCol="0"/>
          <a:lstStyle>
            <a:extLst/>
          </a:lstStyle>
          <a:p>
            <a:r>
              <a:rPr kumimoji="0" lang="sv-SE" smtClean="0"/>
              <a:t>Klicka här för att ändra format</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bg>
      <p:bgRef idx="1003">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8229600" cy="1143000"/>
          </a:xfrm>
        </p:spPr>
        <p:txBody>
          <a:bodyPr anchor="ctr"/>
          <a:lstStyle>
            <a:lvl1pPr>
              <a:defRPr/>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5" name="Platshållare för innehåll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Platshållare för innehåll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Platshållare för datum 6"/>
          <p:cNvSpPr>
            <a:spLocks noGrp="1"/>
          </p:cNvSpPr>
          <p:nvPr>
            <p:ph type="dt" sz="half" idx="10"/>
          </p:nvPr>
        </p:nvSpPr>
        <p:spPr/>
        <p:txBody>
          <a:bodyPr/>
          <a:lstStyle>
            <a:extLst/>
          </a:lstStyle>
          <a:p>
            <a:fld id="{6C9E1586-C3D2-4DF3-8B6D-87DDD1542485}" type="datetime1">
              <a:rPr lang="en-US" smtClean="0"/>
              <a:pPr/>
              <a:t>1/30/2018</a:t>
            </a:fld>
            <a:endParaRPr lang="en-US"/>
          </a:p>
        </p:txBody>
      </p:sp>
      <p:sp>
        <p:nvSpPr>
          <p:cNvPr id="8" name="Platshållare för sidfot 7"/>
          <p:cNvSpPr>
            <a:spLocks noGrp="1"/>
          </p:cNvSpPr>
          <p:nvPr>
            <p:ph type="ftr" sz="quarter" idx="11"/>
          </p:nvPr>
        </p:nvSpPr>
        <p:spPr/>
        <p:txBody>
          <a:bodyPr/>
          <a:lstStyle>
            <a:extLst/>
          </a:lstStyle>
          <a:p>
            <a:endParaRPr kumimoji="0" lang="en-US"/>
          </a:p>
        </p:txBody>
      </p:sp>
      <p:sp>
        <p:nvSpPr>
          <p:cNvPr id="9" name="Platshållare för bildnumm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Ref idx="1002">
        <a:schemeClr val="bg1"/>
      </p:bgRef>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extLst/>
          </a:lstStyle>
          <a:p>
            <a:fld id="{91934174-0E42-4E2F-B98D-D0A7A80D5D1A}" type="datetime1">
              <a:rPr lang="en-US" smtClean="0"/>
              <a:pPr/>
              <a:t>1/30/2018</a:t>
            </a:fld>
            <a:endParaRPr lang="en-US"/>
          </a:p>
        </p:txBody>
      </p:sp>
      <p:sp>
        <p:nvSpPr>
          <p:cNvPr id="4" name="Platshållare för sidfot 3"/>
          <p:cNvSpPr>
            <a:spLocks noGrp="1"/>
          </p:cNvSpPr>
          <p:nvPr>
            <p:ph type="ftr" sz="quarter" idx="11"/>
          </p:nvPr>
        </p:nvSpPr>
        <p:spPr/>
        <p:txBody>
          <a:bodyPr/>
          <a:lstStyle>
            <a:extLst/>
          </a:lstStyle>
          <a:p>
            <a:endParaRPr kumimoji="0" lang="en-US"/>
          </a:p>
        </p:txBody>
      </p:sp>
      <p:sp>
        <p:nvSpPr>
          <p:cNvPr id="5" name="Platshållare för bildnummer 4"/>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Rubrik 5"/>
          <p:cNvSpPr>
            <a:spLocks noGrp="1"/>
          </p:cNvSpPr>
          <p:nvPr>
            <p:ph type="title"/>
          </p:nvPr>
        </p:nvSpPr>
        <p:spPr/>
        <p:txBody>
          <a:bodyPr rtlCol="0"/>
          <a:lstStyle>
            <a:extLst/>
          </a:lstStyle>
          <a:p>
            <a:r>
              <a:rPr kumimoji="0" lang="sv-SE" smtClean="0"/>
              <a:t>Klicka här för att ändra format</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extLst/>
          </a:lstStyle>
          <a:p>
            <a:fld id="{2C05984A-DBFB-4BF9-9145-CD418D177087}" type="datetime1">
              <a:rPr lang="en-US" smtClean="0"/>
              <a:pPr/>
              <a:t>1/30/2018</a:t>
            </a:fld>
            <a:endParaRPr lang="en-US"/>
          </a:p>
        </p:txBody>
      </p:sp>
      <p:sp>
        <p:nvSpPr>
          <p:cNvPr id="3" name="Platshållare för sidfot 2"/>
          <p:cNvSpPr>
            <a:spLocks noGrp="1"/>
          </p:cNvSpPr>
          <p:nvPr>
            <p:ph type="ftr" sz="quarter" idx="11"/>
          </p:nvPr>
        </p:nvSpPr>
        <p:spPr/>
        <p:txBody>
          <a:bodyPr/>
          <a:lstStyle>
            <a:extLst/>
          </a:lstStyle>
          <a:p>
            <a:endParaRPr kumimoji="0" lang="en-US"/>
          </a:p>
        </p:txBody>
      </p:sp>
      <p:sp>
        <p:nvSpPr>
          <p:cNvPr id="4" name="Platshållare för bildnumm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bg>
      <p:bgRef idx="1003">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sv-SE" smtClean="0"/>
              <a:t>Klicka här för att ändra format på bakgrundstexten</a:t>
            </a:r>
          </a:p>
        </p:txBody>
      </p:sp>
      <p:sp>
        <p:nvSpPr>
          <p:cNvPr id="4" name="Platshållare för innehåll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a:xfrm>
            <a:off x="6727032" y="6407944"/>
            <a:ext cx="1920240" cy="365760"/>
          </a:xfrm>
        </p:spPr>
        <p:txBody>
          <a:bodyPr/>
          <a:lstStyle>
            <a:extLst/>
          </a:lstStyle>
          <a:p>
            <a:fld id="{AA01DCEA-5A5F-4A89-A8B0-57E4A44F40AD}" type="datetime1">
              <a:rPr lang="en-US" smtClean="0"/>
              <a:pPr/>
              <a:t>1/30/2018</a:t>
            </a:fld>
            <a:endParaRPr lang="en-US"/>
          </a:p>
        </p:txBody>
      </p:sp>
      <p:sp>
        <p:nvSpPr>
          <p:cNvPr id="6" name="Platshållare för sidfot 5"/>
          <p:cNvSpPr>
            <a:spLocks noGrp="1"/>
          </p:cNvSpPr>
          <p:nvPr>
            <p:ph type="ftr" sz="quarter" idx="11"/>
          </p:nvPr>
        </p:nvSpPr>
        <p:spPr/>
        <p:txBody>
          <a:bodyPr/>
          <a:lstStyle>
            <a:extLst/>
          </a:lstStyle>
          <a:p>
            <a:endParaRPr kumimoji="0" lang="en-US"/>
          </a:p>
        </p:txBody>
      </p:sp>
      <p:sp>
        <p:nvSpPr>
          <p:cNvPr id="7" name="Platshållare för bildnumm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bg>
      <p:bgRef idx="1002">
        <a:schemeClr val="bg1"/>
      </p:bgRef>
    </p:bg>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sv-SE" smtClean="0"/>
              <a:t>Klicka här för att ändra format på bakgrundstexten</a:t>
            </a:r>
          </a:p>
        </p:txBody>
      </p:sp>
      <p:sp>
        <p:nvSpPr>
          <p:cNvPr id="3" name="Platshållare för bild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sv-SE" smtClean="0"/>
              <a:t>Klicka på ikonen för att lägga till en bild</a:t>
            </a:r>
            <a:endParaRPr kumimoji="0" lang="en-US" dirty="0"/>
          </a:p>
        </p:txBody>
      </p:sp>
      <p:sp>
        <p:nvSpPr>
          <p:cNvPr id="5" name="Platshållare för datum 4"/>
          <p:cNvSpPr>
            <a:spLocks noGrp="1"/>
          </p:cNvSpPr>
          <p:nvPr>
            <p:ph type="dt" sz="half" idx="10"/>
          </p:nvPr>
        </p:nvSpPr>
        <p:spPr/>
        <p:txBody>
          <a:bodyPr/>
          <a:lstStyle>
            <a:lvl1pPr>
              <a:defRPr>
                <a:solidFill>
                  <a:schemeClr val="tx1"/>
                </a:solidFill>
              </a:defRPr>
            </a:lvl1pPr>
            <a:extLst/>
          </a:lstStyle>
          <a:p>
            <a:fld id="{E5819E2F-9048-4ACD-8876-D2DF8D08595E}" type="datetime1">
              <a:rPr lang="en-US" smtClean="0"/>
              <a:pPr/>
              <a:t>1/30/2018</a:t>
            </a:fld>
            <a:endParaRPr lang="en-US">
              <a:solidFill>
                <a:schemeClr val="tx1"/>
              </a:solidFill>
            </a:endParaRPr>
          </a:p>
        </p:txBody>
      </p:sp>
      <p:sp>
        <p:nvSpPr>
          <p:cNvPr id="6" name="Platshållare för sidfo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Platshållare för bildnumm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Rubri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sv-SE" smtClean="0"/>
              <a:t>Klicka här för att ändra format</a:t>
            </a:r>
            <a:endParaRPr kumimoji="0" lang="en-US"/>
          </a:p>
        </p:txBody>
      </p:sp>
      <p:sp>
        <p:nvSpPr>
          <p:cNvPr id="8" name="Frihandsfigu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ihandsfigu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ätvinklig triangel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ak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V-form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V-form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ihandsfigu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ihandsfigu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ätvinklig triangel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ak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latshållare för rubrik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sv-SE" smtClean="0"/>
              <a:t>Klicka här för att ändra format</a:t>
            </a:r>
            <a:endParaRPr kumimoji="0" lang="en-US"/>
          </a:p>
        </p:txBody>
      </p:sp>
      <p:sp>
        <p:nvSpPr>
          <p:cNvPr id="30" name="Platshållare för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0" name="Platshållare fö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1A947BB-D230-4833-ABE0-340E600CE1A6}" type="datetime1">
              <a:rPr lang="en-US" smtClean="0"/>
              <a:pPr/>
              <a:t>1/30/2018</a:t>
            </a:fld>
            <a:endParaRPr lang="en-US" sz="1000" dirty="0">
              <a:solidFill>
                <a:schemeClr val="tx1"/>
              </a:solidFill>
            </a:endParaRPr>
          </a:p>
        </p:txBody>
      </p:sp>
      <p:sp>
        <p:nvSpPr>
          <p:cNvPr id="22" name="Platshållare för sidfo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Platshållare för bild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Excel-kalkylblad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476672"/>
            <a:ext cx="7772400" cy="1829761"/>
          </a:xfrm>
        </p:spPr>
        <p:txBody>
          <a:bodyPr/>
          <a:lstStyle/>
          <a:p>
            <a:pPr algn="ctr"/>
            <a:r>
              <a:rPr lang="sv-SE" dirty="0" smtClean="0"/>
              <a:t>Välkommen</a:t>
            </a:r>
            <a:br>
              <a:rPr lang="sv-SE" dirty="0" smtClean="0"/>
            </a:br>
            <a:r>
              <a:rPr lang="sv-SE" dirty="0" smtClean="0"/>
              <a:t>Årsmötet 2018</a:t>
            </a:r>
            <a:endParaRPr lang="sv-SE" dirty="0"/>
          </a:p>
        </p:txBody>
      </p:sp>
      <p:pic>
        <p:nvPicPr>
          <p:cNvPr id="4" name="Picture 7" descr="Vattentornet 001"/>
          <p:cNvPicPr>
            <a:picLocks noChangeAspect="1" noChangeArrowheads="1"/>
          </p:cNvPicPr>
          <p:nvPr/>
        </p:nvPicPr>
        <p:blipFill>
          <a:blip r:embed="rId2" cstate="print"/>
          <a:srcRect/>
          <a:stretch>
            <a:fillRect/>
          </a:stretch>
        </p:blipFill>
        <p:spPr bwMode="auto">
          <a:xfrm>
            <a:off x="1312069" y="2333277"/>
            <a:ext cx="6519862" cy="3255963"/>
          </a:xfrm>
          <a:prstGeom prst="rect">
            <a:avLst/>
          </a:prstGeom>
          <a:noFill/>
          <a:ln w="9525">
            <a:noFill/>
            <a:miter lim="800000"/>
            <a:headEnd/>
            <a:tailEnd/>
          </a:ln>
        </p:spPr>
      </p:pic>
      <p:sp>
        <p:nvSpPr>
          <p:cNvPr id="5" name="Platshållare för bildnummer 4"/>
          <p:cNvSpPr>
            <a:spLocks noGrp="1"/>
          </p:cNvSpPr>
          <p:nvPr>
            <p:ph type="sldNum" sz="quarter" idx="12"/>
          </p:nvPr>
        </p:nvSpPr>
        <p:spPr/>
        <p:txBody>
          <a:bodyPr/>
          <a:lstStyle/>
          <a:p>
            <a:fld id="{D5BBC35B-A44B-4119-B8DA-DE9E3DFADA20}" type="slidenum">
              <a:rPr kumimoji="0" lang="en-US" smtClean="0"/>
              <a:pPr/>
              <a:t>1</a:t>
            </a:fld>
            <a:endParaRPr kumimoji="0" lang="en-US" dirty="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sz="2000" b="1" dirty="0" smtClean="0"/>
              <a:t>Information om budgetarbetet:</a:t>
            </a:r>
          </a:p>
          <a:p>
            <a:r>
              <a:rPr lang="sv-SE" sz="2000" dirty="0" smtClean="0"/>
              <a:t>Det senaste årtiondet har vi (oftast) budgeterat för ett underskott, främst för att hålla nere årsavgiften (tack vare ett överskott ”på banken”). Sedan 2016 är målet att budgeten ska närma sig ±0, dock genom en stegvis justering varje år.</a:t>
            </a:r>
          </a:p>
        </p:txBody>
      </p:sp>
      <p:sp>
        <p:nvSpPr>
          <p:cNvPr id="3" name="Platshållare för bildnummer 2"/>
          <p:cNvSpPr>
            <a:spLocks noGrp="1"/>
          </p:cNvSpPr>
          <p:nvPr>
            <p:ph type="sldNum" sz="quarter" idx="12"/>
          </p:nvPr>
        </p:nvSpPr>
        <p:spPr/>
        <p:txBody>
          <a:bodyPr/>
          <a:lstStyle/>
          <a:p>
            <a:fld id="{D5BBC35B-A44B-4119-B8DA-DE9E3DFADA20}" type="slidenum">
              <a:rPr kumimoji="0" lang="en-US" smtClean="0"/>
              <a:pPr/>
              <a:t>10</a:t>
            </a:fld>
            <a:endParaRPr kumimoji="0" lang="en-US"/>
          </a:p>
        </p:txBody>
      </p:sp>
      <p:sp>
        <p:nvSpPr>
          <p:cNvPr id="4" name="Rubrik 3"/>
          <p:cNvSpPr>
            <a:spLocks noGrp="1"/>
          </p:cNvSpPr>
          <p:nvPr>
            <p:ph type="title"/>
          </p:nvPr>
        </p:nvSpPr>
        <p:spPr/>
        <p:txBody>
          <a:bodyPr/>
          <a:lstStyle/>
          <a:p>
            <a:r>
              <a:rPr lang="sv-SE" dirty="0" smtClean="0"/>
              <a:t>Budgetförslag 2018</a:t>
            </a:r>
            <a:endParaRPr lang="sv-SE" dirty="0"/>
          </a:p>
        </p:txBody>
      </p:sp>
      <p:pic>
        <p:nvPicPr>
          <p:cNvPr id="7170"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726180" y="3080340"/>
            <a:ext cx="5417820" cy="35890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sz="2000" b="1" dirty="0" smtClean="0"/>
              <a:t>Information om budgetarbetet:</a:t>
            </a:r>
            <a:endParaRPr lang="sv-SE" sz="2000" dirty="0" smtClean="0"/>
          </a:p>
          <a:p>
            <a:r>
              <a:rPr lang="sv-SE" sz="2000" dirty="0" smtClean="0"/>
              <a:t>Oförutsedda händelser, tillkommande aktiviteter men framförallt varierande snömängd gör det svårt att alltid uppfylla lagd budget, både till det bättre och till det sämre.</a:t>
            </a:r>
          </a:p>
        </p:txBody>
      </p:sp>
      <p:sp>
        <p:nvSpPr>
          <p:cNvPr id="3" name="Platshållare för bildnummer 2"/>
          <p:cNvSpPr>
            <a:spLocks noGrp="1"/>
          </p:cNvSpPr>
          <p:nvPr>
            <p:ph type="sldNum" sz="quarter" idx="12"/>
          </p:nvPr>
        </p:nvSpPr>
        <p:spPr/>
        <p:txBody>
          <a:bodyPr/>
          <a:lstStyle/>
          <a:p>
            <a:fld id="{D5BBC35B-A44B-4119-B8DA-DE9E3DFADA20}" type="slidenum">
              <a:rPr kumimoji="0" lang="en-US" smtClean="0"/>
              <a:pPr/>
              <a:t>11</a:t>
            </a:fld>
            <a:endParaRPr kumimoji="0" lang="en-US"/>
          </a:p>
        </p:txBody>
      </p:sp>
      <p:sp>
        <p:nvSpPr>
          <p:cNvPr id="4" name="Rubrik 3"/>
          <p:cNvSpPr>
            <a:spLocks noGrp="1"/>
          </p:cNvSpPr>
          <p:nvPr>
            <p:ph type="title"/>
          </p:nvPr>
        </p:nvSpPr>
        <p:spPr/>
        <p:txBody>
          <a:bodyPr/>
          <a:lstStyle/>
          <a:p>
            <a:r>
              <a:rPr lang="sv-SE" dirty="0" smtClean="0"/>
              <a:t>Budgetförslag 2018</a:t>
            </a:r>
            <a:endParaRPr lang="sv-SE" dirty="0"/>
          </a:p>
        </p:txBody>
      </p:sp>
      <p:pic>
        <p:nvPicPr>
          <p:cNvPr id="61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707904" y="3072720"/>
            <a:ext cx="5417820" cy="35966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Styrelsen har uppmärksammats på att avgiftsfördelningen för fondering till garagen varit felaktig.</a:t>
            </a:r>
          </a:p>
          <a:p>
            <a:r>
              <a:rPr lang="sv-SE" dirty="0" smtClean="0"/>
              <a:t>Enligt anläggningsbesluten från 70-talet ska även fastigheter utan fristående garage betala för de gemensamma garageplatser som används av samfälligheten som förråd.</a:t>
            </a:r>
          </a:p>
          <a:p>
            <a:r>
              <a:rPr lang="sv-SE" dirty="0" smtClean="0"/>
              <a:t>Budgeten för 2018 har justerats enligt anläggningsbesluten.</a:t>
            </a:r>
          </a:p>
          <a:p>
            <a:r>
              <a:rPr lang="sv-SE" dirty="0" smtClean="0"/>
              <a:t>Ingen retroaktiv justering genomförs.</a:t>
            </a:r>
            <a:endParaRPr lang="sv-SE" dirty="0"/>
          </a:p>
        </p:txBody>
      </p:sp>
      <p:sp>
        <p:nvSpPr>
          <p:cNvPr id="3" name="Platshållare för bildnummer 2"/>
          <p:cNvSpPr>
            <a:spLocks noGrp="1"/>
          </p:cNvSpPr>
          <p:nvPr>
            <p:ph type="sldNum" sz="quarter" idx="12"/>
          </p:nvPr>
        </p:nvSpPr>
        <p:spPr/>
        <p:txBody>
          <a:bodyPr/>
          <a:lstStyle/>
          <a:p>
            <a:fld id="{D5BBC35B-A44B-4119-B8DA-DE9E3DFADA20}" type="slidenum">
              <a:rPr kumimoji="0" lang="en-US" smtClean="0"/>
              <a:pPr/>
              <a:t>12</a:t>
            </a:fld>
            <a:endParaRPr kumimoji="0" lang="en-US"/>
          </a:p>
        </p:txBody>
      </p:sp>
      <p:sp>
        <p:nvSpPr>
          <p:cNvPr id="4" name="Rubrik 3"/>
          <p:cNvSpPr>
            <a:spLocks noGrp="1"/>
          </p:cNvSpPr>
          <p:nvPr>
            <p:ph type="title"/>
          </p:nvPr>
        </p:nvSpPr>
        <p:spPr/>
        <p:txBody>
          <a:bodyPr/>
          <a:lstStyle/>
          <a:p>
            <a:r>
              <a:rPr lang="sv-SE" dirty="0" smtClean="0"/>
              <a:t>Budgetförslag 2018</a:t>
            </a:r>
            <a:endParaRPr lang="sv-S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Budgeten för 2018 röstas igenom som ett paket bestående av:</a:t>
            </a:r>
            <a:br>
              <a:rPr lang="sv-SE" dirty="0" smtClean="0"/>
            </a:br>
            <a:endParaRPr lang="sv-SE" dirty="0" smtClean="0"/>
          </a:p>
          <a:p>
            <a:r>
              <a:rPr lang="sv-SE" b="1" dirty="0" smtClean="0"/>
              <a:t>a</a:t>
            </a:r>
            <a:r>
              <a:rPr lang="sv-SE" dirty="0" smtClean="0"/>
              <a:t>. Årsavgift</a:t>
            </a:r>
          </a:p>
          <a:p>
            <a:r>
              <a:rPr lang="sv-SE" b="1" dirty="0" smtClean="0"/>
              <a:t>b</a:t>
            </a:r>
            <a:r>
              <a:rPr lang="sv-SE" dirty="0" smtClean="0"/>
              <a:t>. Ersättning till styrelseledamöter</a:t>
            </a:r>
          </a:p>
          <a:p>
            <a:r>
              <a:rPr lang="sv-SE" b="1" dirty="0" smtClean="0"/>
              <a:t>c</a:t>
            </a:r>
            <a:r>
              <a:rPr lang="sv-SE" dirty="0" smtClean="0"/>
              <a:t>. Slutlig budget baserat på </a:t>
            </a:r>
            <a:r>
              <a:rPr lang="sv-SE" b="1" dirty="0" smtClean="0"/>
              <a:t>a</a:t>
            </a:r>
            <a:r>
              <a:rPr lang="sv-SE" dirty="0" smtClean="0"/>
              <a:t> och </a:t>
            </a:r>
            <a:r>
              <a:rPr lang="sv-SE" b="1" dirty="0" smtClean="0"/>
              <a:t>b</a:t>
            </a:r>
          </a:p>
          <a:p>
            <a:endParaRPr lang="sv-SE" dirty="0"/>
          </a:p>
        </p:txBody>
      </p:sp>
      <p:sp>
        <p:nvSpPr>
          <p:cNvPr id="3" name="Rubrik 2"/>
          <p:cNvSpPr>
            <a:spLocks noGrp="1"/>
          </p:cNvSpPr>
          <p:nvPr>
            <p:ph type="title"/>
          </p:nvPr>
        </p:nvSpPr>
        <p:spPr/>
        <p:txBody>
          <a:bodyPr/>
          <a:lstStyle/>
          <a:p>
            <a:r>
              <a:rPr lang="sv-SE" dirty="0" smtClean="0"/>
              <a:t>Budgetförslag 2018</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13</a:t>
            </a:fld>
            <a:endParaRPr kumimoji="0"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r>
              <a:rPr lang="sv-SE" b="1" dirty="0" smtClean="0"/>
              <a:t>Förslag till årsavgifter 2018:</a:t>
            </a:r>
            <a:r>
              <a:rPr lang="sv-SE" dirty="0" smtClean="0"/>
              <a:t/>
            </a:r>
            <a:br>
              <a:rPr lang="sv-SE" dirty="0" smtClean="0"/>
            </a:br>
            <a:endParaRPr lang="sv-SE" dirty="0" smtClean="0"/>
          </a:p>
          <a:p>
            <a:r>
              <a:rPr lang="sv-SE" b="1" dirty="0" smtClean="0"/>
              <a:t>4529 SEK	 </a:t>
            </a:r>
            <a:r>
              <a:rPr lang="sv-SE" dirty="0" smtClean="0"/>
              <a:t>för hushåll utan fristående garage.</a:t>
            </a:r>
            <a:br>
              <a:rPr lang="sv-SE" dirty="0" smtClean="0"/>
            </a:br>
            <a:r>
              <a:rPr lang="sv-SE" dirty="0" smtClean="0"/>
              <a:t>Länga B, C, D, J		(+29 kr från 2017)</a:t>
            </a:r>
          </a:p>
          <a:p>
            <a:endParaRPr lang="sv-SE" dirty="0" smtClean="0"/>
          </a:p>
          <a:p>
            <a:r>
              <a:rPr lang="sv-SE" b="1" dirty="0" smtClean="0"/>
              <a:t>4750 SEK	 </a:t>
            </a:r>
            <a:r>
              <a:rPr lang="sv-SE" dirty="0" smtClean="0"/>
              <a:t>för hushåll med fristående garage och</a:t>
            </a:r>
            <a:br>
              <a:rPr lang="sv-SE" dirty="0" smtClean="0"/>
            </a:br>
            <a:r>
              <a:rPr lang="sv-SE" dirty="0" smtClean="0"/>
              <a:t>		egen elmätare.</a:t>
            </a:r>
            <a:br>
              <a:rPr lang="sv-SE" dirty="0" smtClean="0"/>
            </a:br>
            <a:r>
              <a:rPr lang="sv-SE" dirty="0" smtClean="0"/>
              <a:t>Länga A, E		(+20 kr från 2017)</a:t>
            </a:r>
          </a:p>
          <a:p>
            <a:endParaRPr lang="sv-SE" dirty="0" smtClean="0"/>
          </a:p>
          <a:p>
            <a:r>
              <a:rPr lang="sv-SE" b="1" dirty="0" smtClean="0"/>
              <a:t>4831 SEK	 </a:t>
            </a:r>
            <a:r>
              <a:rPr lang="sv-SE" dirty="0" smtClean="0"/>
              <a:t>för hushåll med fristående garage och 		gemensam elmätare.</a:t>
            </a:r>
            <a:br>
              <a:rPr lang="sv-SE" dirty="0" smtClean="0"/>
            </a:br>
            <a:r>
              <a:rPr lang="sv-SE" dirty="0" smtClean="0"/>
              <a:t>Länga F, G, H, K, L	(+25 kr från 2017)</a:t>
            </a:r>
          </a:p>
        </p:txBody>
      </p:sp>
      <p:sp>
        <p:nvSpPr>
          <p:cNvPr id="3" name="Rubrik 2"/>
          <p:cNvSpPr>
            <a:spLocks noGrp="1"/>
          </p:cNvSpPr>
          <p:nvPr>
            <p:ph type="title"/>
          </p:nvPr>
        </p:nvSpPr>
        <p:spPr/>
        <p:txBody>
          <a:bodyPr/>
          <a:lstStyle/>
          <a:p>
            <a:r>
              <a:rPr lang="sv-SE" dirty="0" smtClean="0"/>
              <a:t>Årsavgift</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14</a:t>
            </a:fld>
            <a:endParaRPr kumimoji="0"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sz="2500" b="1" dirty="0" smtClean="0"/>
              <a:t>Förslag till styrelsens ersättningsnivåer 2018:</a:t>
            </a:r>
          </a:p>
          <a:p>
            <a:endParaRPr lang="sv-SE" sz="2500" dirty="0" smtClean="0"/>
          </a:p>
          <a:p>
            <a:pPr>
              <a:buNone/>
            </a:pPr>
            <a:r>
              <a:rPr lang="sv-SE" sz="2500" i="1" dirty="0" smtClean="0"/>
              <a:t>	</a:t>
            </a:r>
            <a:r>
              <a:rPr lang="sv-SE" sz="2500" i="1" u="sng" dirty="0" smtClean="0"/>
              <a:t>Befattning	Arvode (2018)</a:t>
            </a:r>
            <a:r>
              <a:rPr lang="sv-SE" sz="2500" i="1" u="sng" dirty="0" smtClean="0">
                <a:solidFill>
                  <a:schemeClr val="bg1">
                    <a:lumMod val="65000"/>
                  </a:schemeClr>
                </a:solidFill>
              </a:rPr>
              <a:t>	Arvode (2017)</a:t>
            </a:r>
          </a:p>
          <a:p>
            <a:r>
              <a:rPr lang="sv-SE" sz="2500" dirty="0" smtClean="0"/>
              <a:t>Ordförande 	19.000:-		</a:t>
            </a:r>
            <a:r>
              <a:rPr lang="sv-SE" sz="2500" dirty="0" smtClean="0">
                <a:solidFill>
                  <a:schemeClr val="bg1">
                    <a:lumMod val="65000"/>
                  </a:schemeClr>
                </a:solidFill>
              </a:rPr>
              <a:t>19.000:- </a:t>
            </a:r>
          </a:p>
          <a:p>
            <a:r>
              <a:rPr lang="sv-SE" sz="2500" dirty="0" smtClean="0"/>
              <a:t>Sekreterare	4.750:-		</a:t>
            </a:r>
            <a:r>
              <a:rPr lang="sv-SE" sz="2500" dirty="0" smtClean="0">
                <a:solidFill>
                  <a:schemeClr val="bg1">
                    <a:lumMod val="65000"/>
                  </a:schemeClr>
                </a:solidFill>
              </a:rPr>
              <a:t>4.750:-</a:t>
            </a:r>
          </a:p>
          <a:p>
            <a:r>
              <a:rPr lang="sv-SE" sz="2500" dirty="0" smtClean="0"/>
              <a:t>Kassör 		4.750:-		</a:t>
            </a:r>
            <a:r>
              <a:rPr lang="sv-SE" sz="2500" dirty="0" smtClean="0">
                <a:solidFill>
                  <a:schemeClr val="bg1">
                    <a:lumMod val="65000"/>
                  </a:schemeClr>
                </a:solidFill>
              </a:rPr>
              <a:t>4.750:-</a:t>
            </a:r>
          </a:p>
          <a:p>
            <a:r>
              <a:rPr lang="sv-SE" sz="2500" dirty="0" smtClean="0"/>
              <a:t>Ledamot		4.750:-		</a:t>
            </a:r>
            <a:r>
              <a:rPr lang="sv-SE" sz="2500" dirty="0" smtClean="0">
                <a:solidFill>
                  <a:schemeClr val="bg1">
                    <a:lumMod val="65000"/>
                  </a:schemeClr>
                </a:solidFill>
              </a:rPr>
              <a:t>4.750:-</a:t>
            </a:r>
          </a:p>
          <a:p>
            <a:r>
              <a:rPr lang="sv-SE" sz="2500" dirty="0" smtClean="0"/>
              <a:t>Skötselombud 	4.750:-		</a:t>
            </a:r>
            <a:r>
              <a:rPr lang="sv-SE" sz="2500" dirty="0" smtClean="0">
                <a:solidFill>
                  <a:schemeClr val="bg1">
                    <a:lumMod val="65000"/>
                  </a:schemeClr>
                </a:solidFill>
              </a:rPr>
              <a:t>4.750:-</a:t>
            </a:r>
          </a:p>
          <a:p>
            <a:endParaRPr lang="sv-SE" sz="2500" dirty="0"/>
          </a:p>
        </p:txBody>
      </p:sp>
      <p:sp>
        <p:nvSpPr>
          <p:cNvPr id="3" name="Rubrik 2"/>
          <p:cNvSpPr>
            <a:spLocks noGrp="1"/>
          </p:cNvSpPr>
          <p:nvPr>
            <p:ph type="title"/>
          </p:nvPr>
        </p:nvSpPr>
        <p:spPr/>
        <p:txBody>
          <a:bodyPr/>
          <a:lstStyle/>
          <a:p>
            <a:r>
              <a:rPr lang="sv-SE" dirty="0" smtClean="0"/>
              <a:t>Ersättning till styrelseledamöter</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15</a:t>
            </a:fld>
            <a:endParaRPr kumimoji="0"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Slutlig budget 2018</a:t>
            </a:r>
            <a:endParaRPr lang="sv-SE" dirty="0"/>
          </a:p>
        </p:txBody>
      </p:sp>
      <p:graphicFrame>
        <p:nvGraphicFramePr>
          <p:cNvPr id="4" name="Platshållare för innehåll 3"/>
          <p:cNvGraphicFramePr>
            <a:graphicFrameLocks noChangeAspect="1"/>
          </p:cNvGraphicFramePr>
          <p:nvPr>
            <p:ph idx="1"/>
          </p:nvPr>
        </p:nvGraphicFramePr>
        <p:xfrm>
          <a:off x="662558" y="1196752"/>
          <a:ext cx="4629522" cy="4734167"/>
        </p:xfrm>
        <a:graphic>
          <a:graphicData uri="http://schemas.openxmlformats.org/presentationml/2006/ole">
            <p:oleObj spid="_x0000_s1026" name="Kalkylblad" r:id="rId3" imgW="4667124" imgH="4772025" progId="Excel.Sheet.12">
              <p:embed/>
            </p:oleObj>
          </a:graphicData>
        </a:graphic>
      </p:graphicFrame>
      <p:pic>
        <p:nvPicPr>
          <p:cNvPr id="5" name="Picture 4" descr="MC900354016[1]"/>
          <p:cNvPicPr>
            <a:picLocks noChangeAspect="1" noChangeArrowheads="1"/>
          </p:cNvPicPr>
          <p:nvPr/>
        </p:nvPicPr>
        <p:blipFill>
          <a:blip r:embed="rId4" cstate="print"/>
          <a:srcRect/>
          <a:stretch>
            <a:fillRect/>
          </a:stretch>
        </p:blipFill>
        <p:spPr bwMode="auto">
          <a:xfrm>
            <a:off x="5598169" y="1505694"/>
            <a:ext cx="2862263" cy="3219450"/>
          </a:xfrm>
          <a:prstGeom prst="rect">
            <a:avLst/>
          </a:prstGeom>
          <a:noFill/>
          <a:ln w="9525">
            <a:noFill/>
            <a:miter lim="800000"/>
            <a:headEnd/>
            <a:tailEnd/>
          </a:ln>
        </p:spPr>
      </p:pic>
      <p:sp>
        <p:nvSpPr>
          <p:cNvPr id="6" name="Platshållare för bildnummer 5"/>
          <p:cNvSpPr>
            <a:spLocks noGrp="1"/>
          </p:cNvSpPr>
          <p:nvPr>
            <p:ph type="sldNum" sz="quarter" idx="12"/>
          </p:nvPr>
        </p:nvSpPr>
        <p:spPr/>
        <p:txBody>
          <a:bodyPr/>
          <a:lstStyle/>
          <a:p>
            <a:fld id="{D5BBC35B-A44B-4119-B8DA-DE9E3DFADA20}" type="slidenum">
              <a:rPr kumimoji="0" lang="en-US" smtClean="0"/>
              <a:pPr/>
              <a:t>16</a:t>
            </a:fld>
            <a:endParaRPr kumimoji="0"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Enligt rullande schema:</a:t>
            </a:r>
            <a:br>
              <a:rPr lang="sv-SE" dirty="0" smtClean="0"/>
            </a:br>
            <a:endParaRPr lang="sv-SE" dirty="0" smtClean="0"/>
          </a:p>
          <a:p>
            <a:r>
              <a:rPr lang="sv-SE" dirty="0" smtClean="0"/>
              <a:t>Älgstigen 20		Johansson/Söder</a:t>
            </a:r>
          </a:p>
          <a:p>
            <a:r>
              <a:rPr lang="sv-SE" dirty="0" smtClean="0"/>
              <a:t>Älgstigen 46		</a:t>
            </a:r>
            <a:r>
              <a:rPr lang="sv-SE" dirty="0" err="1" smtClean="0"/>
              <a:t>Stanek</a:t>
            </a:r>
            <a:endParaRPr lang="sv-SE" dirty="0" smtClean="0"/>
          </a:p>
          <a:p>
            <a:r>
              <a:rPr lang="sv-SE" dirty="0" smtClean="0"/>
              <a:t>Älgstigen 3	 	Gustafsson</a:t>
            </a:r>
          </a:p>
          <a:p>
            <a:endParaRPr lang="sv-SE" dirty="0" smtClean="0"/>
          </a:p>
          <a:p>
            <a:r>
              <a:rPr lang="sv-SE" dirty="0" smtClean="0"/>
              <a:t>Första namn på listan är sammankallande</a:t>
            </a:r>
          </a:p>
          <a:p>
            <a:endParaRPr lang="sv-SE" dirty="0" smtClean="0"/>
          </a:p>
        </p:txBody>
      </p:sp>
      <p:sp>
        <p:nvSpPr>
          <p:cNvPr id="3" name="Rubrik 2"/>
          <p:cNvSpPr>
            <a:spLocks noGrp="1"/>
          </p:cNvSpPr>
          <p:nvPr>
            <p:ph type="title"/>
          </p:nvPr>
        </p:nvSpPr>
        <p:spPr/>
        <p:txBody>
          <a:bodyPr/>
          <a:lstStyle/>
          <a:p>
            <a:r>
              <a:rPr lang="sv-SE" dirty="0" smtClean="0"/>
              <a:t>Valberedning 2019</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17</a:t>
            </a:fld>
            <a:endParaRPr kumimoji="0"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20000"/>
          </a:bodyPr>
          <a:lstStyle/>
          <a:p>
            <a:r>
              <a:rPr lang="sv-SE" sz="2400" dirty="0" smtClean="0"/>
              <a:t>Enligt rullande schema:</a:t>
            </a:r>
          </a:p>
          <a:p>
            <a:endParaRPr lang="sv-SE" sz="2400" dirty="0" smtClean="0"/>
          </a:p>
          <a:p>
            <a:r>
              <a:rPr lang="sv-SE" sz="2400" dirty="0" smtClean="0"/>
              <a:t>A-husen		Rådjursstigen 6	Olsson	</a:t>
            </a:r>
          </a:p>
          <a:p>
            <a:r>
              <a:rPr lang="sv-SE" sz="2400" dirty="0" smtClean="0"/>
              <a:t>B-husen		Rådjursstigen 24	</a:t>
            </a:r>
            <a:r>
              <a:rPr lang="sv-SE" sz="2400" dirty="0" err="1" smtClean="0"/>
              <a:t>Nilarp</a:t>
            </a:r>
            <a:r>
              <a:rPr lang="sv-SE" sz="2400" dirty="0" smtClean="0"/>
              <a:t>	</a:t>
            </a:r>
          </a:p>
          <a:p>
            <a:r>
              <a:rPr lang="sv-SE" sz="2400" dirty="0" smtClean="0"/>
              <a:t>C-husen		Hjortstigen 16	Johansson	</a:t>
            </a:r>
          </a:p>
          <a:p>
            <a:r>
              <a:rPr lang="sv-SE" sz="2400" dirty="0" smtClean="0"/>
              <a:t>D-husen		Hjortstigen 20	</a:t>
            </a:r>
            <a:r>
              <a:rPr lang="sv-SE" sz="2400" dirty="0" err="1" smtClean="0"/>
              <a:t>Sadowski</a:t>
            </a:r>
            <a:r>
              <a:rPr lang="sv-SE" sz="2400" dirty="0" smtClean="0"/>
              <a:t>	</a:t>
            </a:r>
          </a:p>
          <a:p>
            <a:r>
              <a:rPr lang="sv-SE" sz="2400" dirty="0" smtClean="0"/>
              <a:t>E-husen		Hjortstigen 35	</a:t>
            </a:r>
            <a:r>
              <a:rPr lang="sv-SE" sz="2400" dirty="0" err="1" smtClean="0"/>
              <a:t>Gräntz</a:t>
            </a:r>
            <a:r>
              <a:rPr lang="sv-SE" sz="2400" dirty="0" smtClean="0"/>
              <a:t>	</a:t>
            </a:r>
          </a:p>
          <a:p>
            <a:r>
              <a:rPr lang="sv-SE" sz="2400" dirty="0" smtClean="0"/>
              <a:t>F-husen		Älgstigen 12		Jonasson	</a:t>
            </a:r>
          </a:p>
          <a:p>
            <a:r>
              <a:rPr lang="sv-SE" sz="2400" dirty="0" smtClean="0"/>
              <a:t>G-husen		Älgstigen 16		</a:t>
            </a:r>
            <a:r>
              <a:rPr lang="sv-SE" sz="2400" dirty="0" err="1" smtClean="0"/>
              <a:t>Vågerud</a:t>
            </a:r>
            <a:r>
              <a:rPr lang="sv-SE" sz="2400" dirty="0" smtClean="0"/>
              <a:t>	</a:t>
            </a:r>
          </a:p>
          <a:p>
            <a:r>
              <a:rPr lang="sv-SE" sz="2400" dirty="0" smtClean="0"/>
              <a:t>H-husen		Älgstigen 34		Van der Waal	</a:t>
            </a:r>
          </a:p>
          <a:p>
            <a:r>
              <a:rPr lang="sv-SE" sz="2400" dirty="0" smtClean="0"/>
              <a:t>J-husen		Älgstigen 3		Gustafsson         </a:t>
            </a:r>
          </a:p>
          <a:p>
            <a:r>
              <a:rPr lang="sv-SE" sz="2400" dirty="0" smtClean="0"/>
              <a:t>K-husen		Älgstigen 13		</a:t>
            </a:r>
            <a:r>
              <a:rPr lang="sv-SE" sz="2400" dirty="0" err="1" smtClean="0"/>
              <a:t>Tran/Truong</a:t>
            </a:r>
            <a:r>
              <a:rPr lang="sv-SE" sz="2400" dirty="0" smtClean="0"/>
              <a:t>	</a:t>
            </a:r>
          </a:p>
          <a:p>
            <a:r>
              <a:rPr lang="sv-SE" sz="2400" dirty="0" smtClean="0"/>
              <a:t>L-husen		Älgstigen 37		Johansson	</a:t>
            </a:r>
          </a:p>
          <a:p>
            <a:endParaRPr lang="sv-SE" sz="2400" dirty="0" smtClean="0"/>
          </a:p>
        </p:txBody>
      </p:sp>
      <p:sp>
        <p:nvSpPr>
          <p:cNvPr id="3" name="Rubrik 2"/>
          <p:cNvSpPr>
            <a:spLocks noGrp="1"/>
          </p:cNvSpPr>
          <p:nvPr>
            <p:ph type="title"/>
          </p:nvPr>
        </p:nvSpPr>
        <p:spPr/>
        <p:txBody>
          <a:bodyPr/>
          <a:lstStyle/>
          <a:p>
            <a:r>
              <a:rPr lang="sv-SE" dirty="0" smtClean="0"/>
              <a:t>Kontaktombud 2018</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18</a:t>
            </a:fld>
            <a:endParaRPr kumimoji="0"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På årsmötet 2017 beslutades att:</a:t>
            </a:r>
            <a:br>
              <a:rPr lang="sv-SE" dirty="0" smtClean="0"/>
            </a:br>
            <a:r>
              <a:rPr lang="sv-SE" sz="1600" dirty="0" smtClean="0"/>
              <a:t>”Årsmötet överrens om det kommer krävas minst 50% närvaro för att uppbära fullt arvode. Om man är med på färre än 50% av sammanträdena minskas arvodet med en del för varje sammanträde. Exempelvis är det sju sammanträden och ledamot är på tre möten, så uppbär man endast 3/7-delars arvode.”</a:t>
            </a:r>
          </a:p>
          <a:p>
            <a:r>
              <a:rPr lang="sv-SE" dirty="0" smtClean="0"/>
              <a:t>Närvaro på styrelsemöten mellan årsmötena 2017 och 2018 (7 </a:t>
            </a:r>
            <a:r>
              <a:rPr lang="sv-SE" dirty="0" err="1" smtClean="0"/>
              <a:t>st</a:t>
            </a:r>
            <a:r>
              <a:rPr lang="sv-SE" dirty="0" smtClean="0"/>
              <a:t>) är:</a:t>
            </a:r>
            <a:endParaRPr lang="sv-SE" dirty="0" smtClean="0">
              <a:solidFill>
                <a:srgbClr val="FF0000"/>
              </a:solidFill>
            </a:endParaRPr>
          </a:p>
          <a:p>
            <a:endParaRPr lang="sv-SE" dirty="0" smtClean="0"/>
          </a:p>
        </p:txBody>
      </p:sp>
      <p:sp>
        <p:nvSpPr>
          <p:cNvPr id="3" name="Platshållare för bildnummer 2"/>
          <p:cNvSpPr>
            <a:spLocks noGrp="1"/>
          </p:cNvSpPr>
          <p:nvPr>
            <p:ph type="sldNum" sz="quarter" idx="12"/>
          </p:nvPr>
        </p:nvSpPr>
        <p:spPr/>
        <p:txBody>
          <a:bodyPr/>
          <a:lstStyle/>
          <a:p>
            <a:fld id="{D5BBC35B-A44B-4119-B8DA-DE9E3DFADA20}" type="slidenum">
              <a:rPr kumimoji="0" lang="en-US" smtClean="0"/>
              <a:pPr/>
              <a:t>19</a:t>
            </a:fld>
            <a:endParaRPr kumimoji="0" lang="en-US"/>
          </a:p>
        </p:txBody>
      </p:sp>
      <p:sp>
        <p:nvSpPr>
          <p:cNvPr id="4" name="Rubrik 3"/>
          <p:cNvSpPr>
            <a:spLocks noGrp="1"/>
          </p:cNvSpPr>
          <p:nvPr>
            <p:ph type="title"/>
          </p:nvPr>
        </p:nvSpPr>
        <p:spPr/>
        <p:txBody>
          <a:bodyPr>
            <a:normAutofit fontScale="90000"/>
          </a:bodyPr>
          <a:lstStyle/>
          <a:p>
            <a:r>
              <a:rPr lang="sv-SE" dirty="0" smtClean="0"/>
              <a:t>Uppföljning av styrelsens närvaro</a:t>
            </a:r>
            <a:endParaRPr lang="sv-SE" dirty="0"/>
          </a:p>
        </p:txBody>
      </p:sp>
      <p:graphicFrame>
        <p:nvGraphicFramePr>
          <p:cNvPr id="5" name="Tabell 4"/>
          <p:cNvGraphicFramePr>
            <a:graphicFrameLocks noGrp="1"/>
          </p:cNvGraphicFramePr>
          <p:nvPr/>
        </p:nvGraphicFramePr>
        <p:xfrm>
          <a:off x="899592" y="4437112"/>
          <a:ext cx="7416825" cy="741680"/>
        </p:xfrm>
        <a:graphic>
          <a:graphicData uri="http://schemas.openxmlformats.org/drawingml/2006/table">
            <a:tbl>
              <a:tblPr firstRow="1" bandRow="1">
                <a:tableStyleId>{5C22544A-7EE6-4342-B048-85BDC9FD1C3A}</a:tableStyleId>
              </a:tblPr>
              <a:tblGrid>
                <a:gridCol w="1483365"/>
                <a:gridCol w="1483365"/>
                <a:gridCol w="1483365"/>
                <a:gridCol w="1483365"/>
                <a:gridCol w="1483365"/>
              </a:tblGrid>
              <a:tr h="370840">
                <a:tc>
                  <a:txBody>
                    <a:bodyPr/>
                    <a:lstStyle/>
                    <a:p>
                      <a:r>
                        <a:rPr lang="sv-SE" dirty="0" smtClean="0"/>
                        <a:t>Johan</a:t>
                      </a:r>
                      <a:endParaRPr lang="sv-SE" dirty="0"/>
                    </a:p>
                  </a:txBody>
                  <a:tcPr/>
                </a:tc>
                <a:tc>
                  <a:txBody>
                    <a:bodyPr/>
                    <a:lstStyle/>
                    <a:p>
                      <a:r>
                        <a:rPr lang="sv-SE" dirty="0" smtClean="0"/>
                        <a:t>Marcus M</a:t>
                      </a:r>
                      <a:endParaRPr lang="sv-SE" dirty="0"/>
                    </a:p>
                  </a:txBody>
                  <a:tcPr/>
                </a:tc>
                <a:tc>
                  <a:txBody>
                    <a:bodyPr/>
                    <a:lstStyle/>
                    <a:p>
                      <a:r>
                        <a:rPr lang="sv-SE" dirty="0" smtClean="0"/>
                        <a:t>Marcus S</a:t>
                      </a:r>
                      <a:endParaRPr lang="sv-SE" dirty="0"/>
                    </a:p>
                  </a:txBody>
                  <a:tcPr/>
                </a:tc>
                <a:tc>
                  <a:txBody>
                    <a:bodyPr/>
                    <a:lstStyle/>
                    <a:p>
                      <a:r>
                        <a:rPr lang="sv-SE" dirty="0" smtClean="0"/>
                        <a:t>Krister</a:t>
                      </a:r>
                      <a:endParaRPr lang="sv-SE" dirty="0"/>
                    </a:p>
                  </a:txBody>
                  <a:tcPr/>
                </a:tc>
                <a:tc>
                  <a:txBody>
                    <a:bodyPr/>
                    <a:lstStyle/>
                    <a:p>
                      <a:r>
                        <a:rPr lang="sv-SE" dirty="0" smtClean="0"/>
                        <a:t>Birgitta</a:t>
                      </a:r>
                      <a:endParaRPr lang="sv-SE" dirty="0"/>
                    </a:p>
                  </a:txBody>
                  <a:tcPr/>
                </a:tc>
              </a:tr>
              <a:tr h="370840">
                <a:tc>
                  <a:txBody>
                    <a:bodyPr/>
                    <a:lstStyle/>
                    <a:p>
                      <a:r>
                        <a:rPr lang="sv-SE" dirty="0" smtClean="0"/>
                        <a:t>100%</a:t>
                      </a:r>
                      <a:endParaRPr lang="sv-SE" dirty="0"/>
                    </a:p>
                  </a:txBody>
                  <a:tcPr/>
                </a:tc>
                <a:tc>
                  <a:txBody>
                    <a:bodyPr/>
                    <a:lstStyle/>
                    <a:p>
                      <a:r>
                        <a:rPr lang="sv-SE" dirty="0" smtClean="0"/>
                        <a:t>100%</a:t>
                      </a:r>
                      <a:endParaRPr lang="sv-SE" dirty="0"/>
                    </a:p>
                  </a:txBody>
                  <a:tcPr/>
                </a:tc>
                <a:tc>
                  <a:txBody>
                    <a:bodyPr/>
                    <a:lstStyle/>
                    <a:p>
                      <a:r>
                        <a:rPr lang="sv-SE" dirty="0" smtClean="0"/>
                        <a:t>86%</a:t>
                      </a:r>
                      <a:endParaRPr lang="sv-SE" dirty="0"/>
                    </a:p>
                  </a:txBody>
                  <a:tcPr/>
                </a:tc>
                <a:tc>
                  <a:txBody>
                    <a:bodyPr/>
                    <a:lstStyle/>
                    <a:p>
                      <a:r>
                        <a:rPr lang="sv-SE" dirty="0" smtClean="0"/>
                        <a:t>29%</a:t>
                      </a:r>
                      <a:endParaRPr lang="sv-SE" dirty="0"/>
                    </a:p>
                  </a:txBody>
                  <a:tcPr/>
                </a:tc>
                <a:tc>
                  <a:txBody>
                    <a:bodyPr/>
                    <a:lstStyle/>
                    <a:p>
                      <a:r>
                        <a:rPr lang="sv-SE" dirty="0" smtClean="0"/>
                        <a:t>57%</a:t>
                      </a:r>
                      <a:endParaRPr lang="sv-SE"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lgn="ctr">
              <a:buNone/>
            </a:pPr>
            <a:r>
              <a:rPr lang="sv-SE" dirty="0" smtClean="0"/>
              <a:t>Härmed inbjudes Ni till </a:t>
            </a:r>
          </a:p>
          <a:p>
            <a:pPr algn="ctr">
              <a:buNone/>
            </a:pPr>
            <a:r>
              <a:rPr lang="sv-SE" dirty="0" smtClean="0"/>
              <a:t>Norrtorns Samfällighetsförenings årsmöte</a:t>
            </a:r>
          </a:p>
          <a:p>
            <a:pPr algn="ctr">
              <a:buNone/>
            </a:pPr>
            <a:endParaRPr lang="sv-SE" dirty="0" smtClean="0"/>
          </a:p>
          <a:p>
            <a:pPr algn="ctr">
              <a:buNone/>
            </a:pPr>
            <a:r>
              <a:rPr lang="sv-SE" dirty="0" smtClean="0"/>
              <a:t>Tid:</a:t>
            </a:r>
          </a:p>
          <a:p>
            <a:pPr algn="ctr">
              <a:buNone/>
            </a:pPr>
            <a:r>
              <a:rPr lang="sv-SE" dirty="0" smtClean="0"/>
              <a:t>21/2 2018  Kl. 18.30</a:t>
            </a:r>
          </a:p>
          <a:p>
            <a:pPr algn="ctr">
              <a:buNone/>
            </a:pPr>
            <a:endParaRPr lang="sv-SE" dirty="0" smtClean="0"/>
          </a:p>
          <a:p>
            <a:pPr algn="ctr">
              <a:buNone/>
            </a:pPr>
            <a:r>
              <a:rPr lang="sv-SE" dirty="0" smtClean="0"/>
              <a:t>Plats:</a:t>
            </a:r>
          </a:p>
          <a:p>
            <a:pPr algn="ctr">
              <a:buNone/>
            </a:pPr>
            <a:r>
              <a:rPr lang="sv-SE" dirty="0" smtClean="0"/>
              <a:t>Riksbyggens samlingslokal</a:t>
            </a:r>
          </a:p>
          <a:p>
            <a:pPr algn="ctr"/>
            <a:endParaRPr lang="sv-SE" dirty="0"/>
          </a:p>
        </p:txBody>
      </p:sp>
      <p:sp>
        <p:nvSpPr>
          <p:cNvPr id="3" name="Rubrik 2"/>
          <p:cNvSpPr>
            <a:spLocks noGrp="1"/>
          </p:cNvSpPr>
          <p:nvPr>
            <p:ph type="title"/>
          </p:nvPr>
        </p:nvSpPr>
        <p:spPr/>
        <p:txBody>
          <a:bodyPr/>
          <a:lstStyle/>
          <a:p>
            <a:pPr algn="ctr"/>
            <a:r>
              <a:rPr lang="sv-SE" dirty="0" smtClean="0"/>
              <a:t>Kallelse till årsmötet 2018</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2</a:t>
            </a:fld>
            <a:endParaRPr kumimoji="0"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20000"/>
          </a:bodyPr>
          <a:lstStyle/>
          <a:p>
            <a:r>
              <a:rPr lang="sv-SE" dirty="0" smtClean="0"/>
              <a:t>Presentation av enkät om garagen.</a:t>
            </a:r>
          </a:p>
          <a:p>
            <a:endParaRPr lang="sv-SE" dirty="0" smtClean="0"/>
          </a:p>
          <a:p>
            <a:r>
              <a:rPr lang="sv-SE" b="1" u="sng" dirty="0" smtClean="0"/>
              <a:t>Planer för verksamhetsåret 2018:</a:t>
            </a:r>
          </a:p>
          <a:p>
            <a:r>
              <a:rPr lang="sv-SE" sz="2400" dirty="0" smtClean="0"/>
              <a:t>Arbetsdag med målning av stora lekplatsen (fortsättning från 2017).</a:t>
            </a:r>
          </a:p>
          <a:p>
            <a:r>
              <a:rPr lang="sv-SE" sz="2400" dirty="0" smtClean="0"/>
              <a:t>Uppsättning av en tredje välkomstskylt, vid vattentornet.</a:t>
            </a:r>
          </a:p>
          <a:p>
            <a:r>
              <a:rPr lang="sv-SE" sz="2400" dirty="0" smtClean="0"/>
              <a:t>Sedvanliga städdagar och kontaktombudsmöte.</a:t>
            </a:r>
          </a:p>
          <a:p>
            <a:r>
              <a:rPr lang="sv-SE" sz="2400" dirty="0" smtClean="0"/>
              <a:t>Styrelsen fortsätter testa och utvärdera farthinder.</a:t>
            </a:r>
          </a:p>
          <a:p>
            <a:r>
              <a:rPr lang="sv-SE" sz="2400" dirty="0" smtClean="0"/>
              <a:t>Asfalteringen avslutas vid hjortstigen (kantsten).</a:t>
            </a:r>
          </a:p>
          <a:p>
            <a:r>
              <a:rPr lang="sv-SE" sz="2400" dirty="0" smtClean="0"/>
              <a:t>Slamsugning och inspektion av dagvattensystemet.</a:t>
            </a:r>
          </a:p>
          <a:p>
            <a:endParaRPr lang="sv-SE" sz="2400" dirty="0" smtClean="0"/>
          </a:p>
          <a:p>
            <a:r>
              <a:rPr lang="sv-SE" sz="2400" dirty="0" smtClean="0"/>
              <a:t>Styrelsen påminner om vår hemsida: NORRTORN.SE</a:t>
            </a:r>
          </a:p>
        </p:txBody>
      </p:sp>
      <p:sp>
        <p:nvSpPr>
          <p:cNvPr id="3" name="Platshållare för bildnummer 2"/>
          <p:cNvSpPr>
            <a:spLocks noGrp="1"/>
          </p:cNvSpPr>
          <p:nvPr>
            <p:ph type="sldNum" sz="quarter" idx="12"/>
          </p:nvPr>
        </p:nvSpPr>
        <p:spPr/>
        <p:txBody>
          <a:bodyPr/>
          <a:lstStyle/>
          <a:p>
            <a:fld id="{D5BBC35B-A44B-4119-B8DA-DE9E3DFADA20}" type="slidenum">
              <a:rPr kumimoji="0" lang="en-US" smtClean="0"/>
              <a:pPr/>
              <a:t>20</a:t>
            </a:fld>
            <a:endParaRPr kumimoji="0" lang="en-US"/>
          </a:p>
        </p:txBody>
      </p:sp>
      <p:sp>
        <p:nvSpPr>
          <p:cNvPr id="4" name="Rubrik 3"/>
          <p:cNvSpPr>
            <a:spLocks noGrp="1"/>
          </p:cNvSpPr>
          <p:nvPr>
            <p:ph type="title"/>
          </p:nvPr>
        </p:nvSpPr>
        <p:spPr/>
        <p:txBody>
          <a:bodyPr/>
          <a:lstStyle/>
          <a:p>
            <a:r>
              <a:rPr lang="sv-SE" dirty="0" smtClean="0"/>
              <a:t>Information från styrelsen</a:t>
            </a:r>
            <a:endParaRPr lang="sv-S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000100" y="1214422"/>
            <a:ext cx="7686700" cy="5072098"/>
          </a:xfrm>
        </p:spPr>
        <p:txBody>
          <a:bodyPr>
            <a:noAutofit/>
          </a:bodyPr>
          <a:lstStyle/>
          <a:p>
            <a:pPr>
              <a:buNone/>
            </a:pPr>
            <a:r>
              <a:rPr lang="sv-SE" sz="1000" dirty="0" smtClean="0"/>
              <a:t>	§1.    	Årsmötets öppnande</a:t>
            </a:r>
            <a:br>
              <a:rPr lang="sv-SE" sz="1000" dirty="0" smtClean="0"/>
            </a:br>
            <a:r>
              <a:rPr lang="sv-SE" sz="1000" dirty="0" smtClean="0"/>
              <a:t>§2.   	Godkännande av dagordning och om mötet behörigt kallat</a:t>
            </a:r>
            <a:br>
              <a:rPr lang="sv-SE" sz="1000" dirty="0" smtClean="0"/>
            </a:br>
            <a:r>
              <a:rPr lang="sv-SE" sz="1000" dirty="0" smtClean="0"/>
              <a:t>§3.   	Val av ordförande och sekreterare för mötet</a:t>
            </a:r>
            <a:br>
              <a:rPr lang="sv-SE" sz="1000" dirty="0" smtClean="0"/>
            </a:br>
            <a:r>
              <a:rPr lang="sv-SE" sz="1000" dirty="0" smtClean="0"/>
              <a:t>§4.   	Val av 2 justerare</a:t>
            </a:r>
            <a:br>
              <a:rPr lang="sv-SE" sz="1000" dirty="0" smtClean="0"/>
            </a:br>
            <a:r>
              <a:rPr lang="sv-SE" sz="1000" dirty="0" smtClean="0"/>
              <a:t>§5.   	Verksamhetsberättelse för 2017</a:t>
            </a:r>
            <a:br>
              <a:rPr lang="sv-SE" sz="1000" dirty="0" smtClean="0"/>
            </a:br>
            <a:r>
              <a:rPr lang="sv-SE" sz="1000" dirty="0" smtClean="0"/>
              <a:t>§6.   	Ekonomisk berättelse för 2017</a:t>
            </a:r>
            <a:br>
              <a:rPr lang="sv-SE" sz="1000" dirty="0" smtClean="0"/>
            </a:br>
            <a:r>
              <a:rPr lang="sv-SE" sz="1000" dirty="0" smtClean="0"/>
              <a:t>	- Bilagor: Resultaträkning och Balansräkning</a:t>
            </a:r>
            <a:br>
              <a:rPr lang="sv-SE" sz="1000" dirty="0" smtClean="0"/>
            </a:br>
            <a:r>
              <a:rPr lang="sv-SE" sz="1000" dirty="0" smtClean="0"/>
              <a:t>§7.   	Revisorernas berättelse</a:t>
            </a:r>
            <a:br>
              <a:rPr lang="sv-SE" sz="1000" dirty="0" smtClean="0"/>
            </a:br>
            <a:r>
              <a:rPr lang="sv-SE" sz="1000" dirty="0" smtClean="0"/>
              <a:t>§8.   	Ansvarsfrihet för styrelsen av det gångna verksamhetsåret</a:t>
            </a:r>
            <a:br>
              <a:rPr lang="sv-SE" sz="1000" dirty="0" smtClean="0"/>
            </a:br>
            <a:r>
              <a:rPr lang="sv-SE" sz="1000" dirty="0" smtClean="0"/>
              <a:t>§9.	Fastställande av antal ledamöter och suppleanter</a:t>
            </a:r>
            <a:br>
              <a:rPr lang="sv-SE" sz="1000" dirty="0" smtClean="0"/>
            </a:br>
            <a:r>
              <a:rPr lang="sv-SE" sz="1000" dirty="0" smtClean="0"/>
              <a:t>       a.	antal ordinarie ledamöter</a:t>
            </a:r>
            <a:br>
              <a:rPr lang="sv-SE" sz="1000" dirty="0" smtClean="0"/>
            </a:br>
            <a:r>
              <a:rPr lang="sv-SE" sz="1000" dirty="0" smtClean="0"/>
              <a:t>       b. 	antal suppleanter</a:t>
            </a:r>
            <a:br>
              <a:rPr lang="sv-SE" sz="1000" dirty="0" smtClean="0"/>
            </a:br>
            <a:r>
              <a:rPr lang="sv-SE" sz="1000" dirty="0" smtClean="0"/>
              <a:t>§10. 	Val för verksamhetsåret 2018</a:t>
            </a:r>
            <a:br>
              <a:rPr lang="sv-SE" sz="1000" dirty="0" smtClean="0"/>
            </a:br>
            <a:r>
              <a:rPr lang="sv-SE" sz="1000" dirty="0" smtClean="0"/>
              <a:t>       a.	Sekreterare på 2 år</a:t>
            </a:r>
            <a:br>
              <a:rPr lang="sv-SE" sz="1000" dirty="0" smtClean="0"/>
            </a:br>
            <a:r>
              <a:rPr lang="sv-SE" sz="1000" dirty="0" smtClean="0"/>
              <a:t>       b. 	Ordinarie ledamot på 2 år</a:t>
            </a:r>
            <a:br>
              <a:rPr lang="sv-SE" sz="1000" dirty="0" smtClean="0"/>
            </a:br>
            <a:r>
              <a:rPr lang="sv-SE" sz="1000" dirty="0" smtClean="0"/>
              <a:t>       c.	Suppleanter på 1 år</a:t>
            </a:r>
            <a:br>
              <a:rPr lang="sv-SE" sz="1000" dirty="0" smtClean="0"/>
            </a:br>
            <a:r>
              <a:rPr lang="sv-SE" sz="1000" dirty="0" smtClean="0"/>
              <a:t>       d.	Revisorer på 1 år</a:t>
            </a:r>
            <a:br>
              <a:rPr lang="sv-SE" sz="1000" dirty="0" smtClean="0"/>
            </a:br>
            <a:r>
              <a:rPr lang="sv-SE" sz="1000" dirty="0" smtClean="0"/>
              <a:t>       e.	Revisorssuppleanter på 1 år</a:t>
            </a:r>
            <a:br>
              <a:rPr lang="sv-SE" sz="1000" dirty="0" smtClean="0"/>
            </a:br>
            <a:r>
              <a:rPr lang="sv-SE" sz="1000" dirty="0" smtClean="0"/>
              <a:t>       f.	Skötselombud på 2 år</a:t>
            </a:r>
            <a:r>
              <a:rPr lang="sv-SE" sz="1000" dirty="0" smtClean="0">
                <a:solidFill>
                  <a:srgbClr val="FF0000"/>
                </a:solidFill>
              </a:rPr>
              <a:t/>
            </a:r>
            <a:br>
              <a:rPr lang="sv-SE" sz="1000" dirty="0" smtClean="0">
                <a:solidFill>
                  <a:srgbClr val="FF0000"/>
                </a:solidFill>
              </a:rPr>
            </a:br>
            <a:r>
              <a:rPr lang="sv-SE" sz="1000" dirty="0" smtClean="0"/>
              <a:t>§11.	Budgetförslag 2018</a:t>
            </a:r>
            <a:br>
              <a:rPr lang="sv-SE" sz="1000" dirty="0" smtClean="0"/>
            </a:br>
            <a:r>
              <a:rPr lang="sv-SE" sz="1000" dirty="0" smtClean="0"/>
              <a:t>       a.	Årsavgift</a:t>
            </a:r>
            <a:br>
              <a:rPr lang="sv-SE" sz="1000" dirty="0" smtClean="0"/>
            </a:br>
            <a:r>
              <a:rPr lang="sv-SE" sz="1000" dirty="0" smtClean="0"/>
              <a:t>       b.	Ersättning till styrelseledamöter och skötselombud</a:t>
            </a:r>
            <a:br>
              <a:rPr lang="sv-SE" sz="1000" dirty="0" smtClean="0"/>
            </a:br>
            <a:r>
              <a:rPr lang="sv-SE" sz="1000" dirty="0" smtClean="0"/>
              <a:t>       c.	Slutlig budget 2018</a:t>
            </a:r>
            <a:br>
              <a:rPr lang="sv-SE" sz="1000" dirty="0" smtClean="0"/>
            </a:br>
            <a:r>
              <a:rPr lang="sv-SE" sz="1000" dirty="0" smtClean="0"/>
              <a:t>§12.	Valberedning och kontaktombud enligt rullande schema</a:t>
            </a:r>
            <a:br>
              <a:rPr lang="sv-SE" sz="1000" dirty="0" smtClean="0"/>
            </a:br>
            <a:r>
              <a:rPr lang="sv-SE" sz="1000" dirty="0" smtClean="0"/>
              <a:t>§13.	Uppföljning av styrelsens närvaro, enligt beslut 2017</a:t>
            </a:r>
            <a:br>
              <a:rPr lang="sv-SE" sz="1000" dirty="0" smtClean="0"/>
            </a:br>
            <a:r>
              <a:rPr lang="sv-SE" sz="1000" dirty="0" smtClean="0"/>
              <a:t>§14.	Information från styrelsen</a:t>
            </a:r>
            <a:br>
              <a:rPr lang="sv-SE" sz="1000" dirty="0" smtClean="0"/>
            </a:br>
            <a:r>
              <a:rPr lang="sv-SE" sz="1000" dirty="0" smtClean="0"/>
              <a:t>       a.	Presentation av undersökning om garagen</a:t>
            </a:r>
            <a:br>
              <a:rPr lang="sv-SE" sz="1000" dirty="0" smtClean="0"/>
            </a:br>
            <a:r>
              <a:rPr lang="sv-SE" sz="1000" dirty="0" smtClean="0"/>
              <a:t>       b.	Planer för verksamhetsåret 2018</a:t>
            </a:r>
            <a:br>
              <a:rPr lang="sv-SE" sz="1000" dirty="0" smtClean="0"/>
            </a:br>
            <a:r>
              <a:rPr lang="sv-SE" sz="1000" dirty="0" smtClean="0"/>
              <a:t>§15. 	Skrivelser</a:t>
            </a:r>
            <a:br>
              <a:rPr lang="sv-SE" sz="1000" dirty="0" smtClean="0"/>
            </a:br>
            <a:r>
              <a:rPr lang="sv-SE" sz="1000" dirty="0" smtClean="0"/>
              <a:t>§16.	Övriga frågor</a:t>
            </a:r>
          </a:p>
          <a:p>
            <a:pPr>
              <a:buNone/>
            </a:pPr>
            <a:r>
              <a:rPr lang="sv-SE" sz="1000" dirty="0" smtClean="0"/>
              <a:t>			Protokollet från årsmötet publiceras på </a:t>
            </a:r>
            <a:r>
              <a:rPr lang="sv-SE" sz="1000" dirty="0" err="1" smtClean="0"/>
              <a:t>www.norrtorn.se</a:t>
            </a:r>
            <a:endParaRPr lang="sv-SE" sz="1000" dirty="0" smtClean="0"/>
          </a:p>
        </p:txBody>
      </p:sp>
      <p:sp>
        <p:nvSpPr>
          <p:cNvPr id="3" name="Rubrik 2"/>
          <p:cNvSpPr>
            <a:spLocks noGrp="1"/>
          </p:cNvSpPr>
          <p:nvPr>
            <p:ph type="title"/>
          </p:nvPr>
        </p:nvSpPr>
        <p:spPr/>
        <p:txBody>
          <a:bodyPr/>
          <a:lstStyle/>
          <a:p>
            <a:r>
              <a:rPr lang="sv-SE" dirty="0" smtClean="0"/>
              <a:t>Dagordning för årsmötet 2018</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3</a:t>
            </a:fld>
            <a:endParaRPr kumimoji="0"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67544" y="1340768"/>
            <a:ext cx="8229600" cy="5116024"/>
          </a:xfrm>
        </p:spPr>
        <p:txBody>
          <a:bodyPr>
            <a:normAutofit fontScale="92500" lnSpcReduction="10000"/>
          </a:bodyPr>
          <a:lstStyle/>
          <a:p>
            <a:pPr>
              <a:buNone/>
            </a:pPr>
            <a:r>
              <a:rPr lang="sv-SE" sz="1100" b="1" dirty="0" smtClean="0"/>
              <a:t>Styrelsen för Samfällighetsföreningen Norrtorn 3 lämnar härmed följande verksamhetsberättelsen för 2017.</a:t>
            </a:r>
          </a:p>
          <a:p>
            <a:pPr>
              <a:lnSpc>
                <a:spcPct val="80000"/>
              </a:lnSpc>
              <a:buNone/>
            </a:pPr>
            <a:r>
              <a:rPr lang="sv-SE" sz="1100" dirty="0" smtClean="0"/>
              <a:t>Föreningens årsmöte hölls den 22:e mars 2017 i Riksbyggens samlingslokal, Norrbackavägen 8.</a:t>
            </a:r>
          </a:p>
          <a:p>
            <a:pPr>
              <a:lnSpc>
                <a:spcPct val="80000"/>
              </a:lnSpc>
              <a:buNone/>
            </a:pPr>
            <a:r>
              <a:rPr lang="sv-SE" sz="1100" dirty="0" smtClean="0"/>
              <a:t>Närvarande var 22 personer som representerande 22 fastigheter.</a:t>
            </a:r>
          </a:p>
          <a:p>
            <a:pPr>
              <a:lnSpc>
                <a:spcPct val="80000"/>
              </a:lnSpc>
              <a:buNone/>
            </a:pPr>
            <a:r>
              <a:rPr lang="sv-SE" sz="1100" dirty="0" smtClean="0"/>
              <a:t>(Älgstigen - 12 fastigheter, Hjortstigen – 9 fastigheter, Rådjursstigen –1 fastighet)</a:t>
            </a:r>
          </a:p>
          <a:p>
            <a:pPr>
              <a:lnSpc>
                <a:spcPct val="80000"/>
              </a:lnSpc>
              <a:buNone/>
            </a:pPr>
            <a:endParaRPr lang="sv-SE" sz="1100" dirty="0" smtClean="0"/>
          </a:p>
          <a:p>
            <a:pPr>
              <a:lnSpc>
                <a:spcPct val="80000"/>
              </a:lnSpc>
              <a:buNone/>
            </a:pPr>
            <a:r>
              <a:rPr lang="sv-SE" sz="1100" dirty="0" smtClean="0"/>
              <a:t>Styrelsens sammansättning 2017</a:t>
            </a:r>
          </a:p>
          <a:p>
            <a:pPr>
              <a:lnSpc>
                <a:spcPct val="80000"/>
              </a:lnSpc>
              <a:buNone/>
            </a:pPr>
            <a:r>
              <a:rPr lang="sv-SE" sz="1100" dirty="0" smtClean="0"/>
              <a:t>Ordinarie ledamöter: Johan Håkansson (Ordf.), Marcus Molander (Kassör), Marcus Sinnerström (Sekr.), Krister Johansson</a:t>
            </a:r>
          </a:p>
          <a:p>
            <a:pPr>
              <a:lnSpc>
                <a:spcPct val="80000"/>
              </a:lnSpc>
              <a:buNone/>
            </a:pPr>
            <a:r>
              <a:rPr lang="sv-SE" sz="1100" dirty="0" smtClean="0"/>
              <a:t>och Birgitta Thörn.</a:t>
            </a:r>
          </a:p>
          <a:p>
            <a:pPr>
              <a:lnSpc>
                <a:spcPct val="80000"/>
              </a:lnSpc>
              <a:buNone/>
            </a:pPr>
            <a:r>
              <a:rPr lang="sv-SE" sz="1100" dirty="0" smtClean="0"/>
              <a:t>Suppleanter: Wanda Sadowska, Mattias Bäckström Johansson, Björn Adolfsson och Tanya Holmqvist.</a:t>
            </a:r>
          </a:p>
          <a:p>
            <a:pPr>
              <a:lnSpc>
                <a:spcPct val="80000"/>
              </a:lnSpc>
              <a:buNone/>
            </a:pPr>
            <a:r>
              <a:rPr lang="sv-SE" sz="1100" dirty="0" smtClean="0"/>
              <a:t>Skötselombud: Berth Nilsson och Ted Dicksson.</a:t>
            </a:r>
          </a:p>
          <a:p>
            <a:pPr>
              <a:lnSpc>
                <a:spcPct val="80000"/>
              </a:lnSpc>
              <a:buNone/>
            </a:pPr>
            <a:r>
              <a:rPr lang="sv-SE" sz="1100" dirty="0" smtClean="0"/>
              <a:t>Revisorer: Bo Albertsson och Göran Nilarp.</a:t>
            </a:r>
          </a:p>
          <a:p>
            <a:pPr>
              <a:lnSpc>
                <a:spcPct val="80000"/>
              </a:lnSpc>
              <a:buNone/>
            </a:pPr>
            <a:r>
              <a:rPr lang="sv-SE" sz="1100" dirty="0" smtClean="0"/>
              <a:t>Revisorsuppleanter: Ulf Nylander.</a:t>
            </a:r>
          </a:p>
          <a:p>
            <a:pPr>
              <a:lnSpc>
                <a:spcPct val="80000"/>
              </a:lnSpc>
              <a:buNone/>
            </a:pPr>
            <a:endParaRPr lang="sv-SE" sz="1100" dirty="0" smtClean="0"/>
          </a:p>
          <a:p>
            <a:pPr>
              <a:lnSpc>
                <a:spcPct val="80000"/>
              </a:lnSpc>
              <a:buNone/>
            </a:pPr>
            <a:r>
              <a:rPr lang="sv-SE" sz="1100" dirty="0" smtClean="0"/>
              <a:t>Styrelsen har under året haft 7 st styrelsesammanträden samt genomfört besiktning av området. </a:t>
            </a:r>
          </a:p>
          <a:p>
            <a:pPr marL="85725" indent="23813">
              <a:lnSpc>
                <a:spcPct val="80000"/>
              </a:lnSpc>
              <a:buNone/>
            </a:pPr>
            <a:endParaRPr lang="sv-SE" sz="1100" dirty="0" smtClean="0"/>
          </a:p>
          <a:p>
            <a:pPr marL="361950" indent="-252413">
              <a:lnSpc>
                <a:spcPct val="80000"/>
              </a:lnSpc>
              <a:buNone/>
            </a:pPr>
            <a:r>
              <a:rPr lang="sv-SE" sz="1100" dirty="0" smtClean="0"/>
              <a:t>Under året har asfalteringsarbeten gjorts inom området genom Asfaltbolagets försorg.</a:t>
            </a:r>
          </a:p>
          <a:p>
            <a:pPr>
              <a:lnSpc>
                <a:spcPct val="80000"/>
              </a:lnSpc>
              <a:buNone/>
            </a:pPr>
            <a:endParaRPr lang="sv-SE" sz="1100" dirty="0" smtClean="0"/>
          </a:p>
          <a:p>
            <a:pPr>
              <a:lnSpc>
                <a:spcPct val="80000"/>
              </a:lnSpc>
              <a:buNone/>
            </a:pPr>
            <a:r>
              <a:rPr lang="sv-SE" sz="1100" dirty="0" smtClean="0"/>
              <a:t>Styrelsen har under året skickat ut frågeformulär om tillståndet på garagen till de boende som har fristående garage.</a:t>
            </a:r>
          </a:p>
          <a:p>
            <a:pPr>
              <a:lnSpc>
                <a:spcPct val="80000"/>
              </a:lnSpc>
              <a:buNone/>
            </a:pPr>
            <a:r>
              <a:rPr lang="sv-SE" sz="1100" dirty="0" smtClean="0"/>
              <a:t>Resultatet kommer att presenteras under årsmötet 2018.</a:t>
            </a:r>
          </a:p>
          <a:p>
            <a:pPr>
              <a:lnSpc>
                <a:spcPct val="80000"/>
              </a:lnSpc>
              <a:buNone/>
            </a:pPr>
            <a:endParaRPr lang="sv-SE" sz="1100" dirty="0" smtClean="0"/>
          </a:p>
          <a:p>
            <a:pPr>
              <a:lnSpc>
                <a:spcPct val="80000"/>
              </a:lnSpc>
              <a:buNone/>
            </a:pPr>
            <a:r>
              <a:rPr lang="sv-SE" sz="1100" dirty="0" smtClean="0"/>
              <a:t>Möte med samtliga kontaktombud har hållits under våren. Gemensam Vår och Höststädning har utförts på sedvanligt sätt. </a:t>
            </a:r>
          </a:p>
          <a:p>
            <a:pPr>
              <a:lnSpc>
                <a:spcPct val="80000"/>
              </a:lnSpc>
              <a:buNone/>
            </a:pPr>
            <a:r>
              <a:rPr lang="sv-SE" sz="1100" dirty="0" smtClean="0"/>
              <a:t>Under året har ett antal träd tagits ner i området. Jord och gräsfrö har köpts in.</a:t>
            </a:r>
          </a:p>
          <a:p>
            <a:pPr>
              <a:lnSpc>
                <a:spcPct val="80000"/>
              </a:lnSpc>
              <a:buNone/>
            </a:pPr>
            <a:r>
              <a:rPr lang="sv-SE" sz="1100" dirty="0" smtClean="0"/>
              <a:t>Under året har lekutrustningen på stora lekplatsen målats. Styrelsen tackar särskilt skötselombuden som tagit stort ansvar </a:t>
            </a:r>
          </a:p>
          <a:p>
            <a:pPr>
              <a:lnSpc>
                <a:spcPct val="80000"/>
              </a:lnSpc>
              <a:buNone/>
            </a:pPr>
            <a:r>
              <a:rPr lang="sv-SE" sz="1100" dirty="0" smtClean="0"/>
              <a:t>för detta. Styrelsen tackar även de boende som deltog i arbetet.</a:t>
            </a:r>
          </a:p>
          <a:p>
            <a:pPr>
              <a:lnSpc>
                <a:spcPct val="80000"/>
              </a:lnSpc>
              <a:buNone/>
            </a:pPr>
            <a:endParaRPr lang="sv-SE" sz="1100" dirty="0" smtClean="0"/>
          </a:p>
          <a:p>
            <a:pPr>
              <a:lnSpc>
                <a:spcPct val="80000"/>
              </a:lnSpc>
              <a:buNone/>
            </a:pPr>
            <a:r>
              <a:rPr lang="sv-SE" sz="1100" dirty="0" smtClean="0"/>
              <a:t>Skötselombuden har under året servat maskiner, bytt lampor, införskaffat material, bortforslat skräp med egen bil, samt övrig skötsel enligt sedvanliga rutiner. Röjning, klippning i grönområden, samt nedtagning av träd på olika ytor. Insatser vid vår- och höststädning. Införskaffat material, samt hållit i arbetet med renovering av stora lekplatsen.</a:t>
            </a:r>
          </a:p>
          <a:p>
            <a:pPr>
              <a:lnSpc>
                <a:spcPct val="80000"/>
              </a:lnSpc>
              <a:buNone/>
            </a:pPr>
            <a:endParaRPr lang="sv-SE" sz="1100" dirty="0" smtClean="0"/>
          </a:p>
          <a:p>
            <a:pPr>
              <a:lnSpc>
                <a:spcPct val="80000"/>
              </a:lnSpc>
              <a:buNone/>
            </a:pPr>
            <a:endParaRPr lang="sv-SE" sz="1100" dirty="0" smtClean="0"/>
          </a:p>
          <a:p>
            <a:pPr>
              <a:lnSpc>
                <a:spcPct val="80000"/>
              </a:lnSpc>
              <a:buNone/>
            </a:pPr>
            <a:r>
              <a:rPr lang="sv-SE" sz="1100" i="1" dirty="0" smtClean="0"/>
              <a:t>                                                 Styrelsen tackar för samarbetet under verksamhetsåret.</a:t>
            </a:r>
            <a:endParaRPr lang="sv-SE" sz="1100" dirty="0"/>
          </a:p>
        </p:txBody>
      </p:sp>
      <p:sp>
        <p:nvSpPr>
          <p:cNvPr id="3" name="Rubrik 2"/>
          <p:cNvSpPr>
            <a:spLocks noGrp="1"/>
          </p:cNvSpPr>
          <p:nvPr>
            <p:ph type="title"/>
          </p:nvPr>
        </p:nvSpPr>
        <p:spPr/>
        <p:txBody>
          <a:bodyPr/>
          <a:lstStyle/>
          <a:p>
            <a:r>
              <a:rPr lang="sv-SE" dirty="0" smtClean="0"/>
              <a:t>Verksamhetsberättelse 2017</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4</a:t>
            </a:fld>
            <a:endParaRPr kumimoji="0"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pPr>
              <a:buNone/>
            </a:pPr>
            <a:r>
              <a:rPr lang="sv-SE" sz="900" b="1" dirty="0" smtClean="0"/>
              <a:t>Ekonomisk berättelse för 2017</a:t>
            </a:r>
          </a:p>
          <a:p>
            <a:pPr>
              <a:buNone/>
            </a:pPr>
            <a:r>
              <a:rPr lang="sv-SE" sz="900" b="1" dirty="0" smtClean="0"/>
              <a:t>Räkenskapsåret 2017-01-01 – 2017-12-31</a:t>
            </a:r>
          </a:p>
          <a:p>
            <a:pPr>
              <a:buNone/>
            </a:pPr>
            <a:r>
              <a:rPr lang="sv-SE" sz="900" dirty="0" smtClean="0"/>
              <a:t> </a:t>
            </a:r>
          </a:p>
          <a:p>
            <a:pPr>
              <a:buNone/>
            </a:pPr>
            <a:r>
              <a:rPr lang="sv-SE" sz="900" dirty="0" smtClean="0"/>
              <a:t>Vid årets början var de samlade tillgångarna 1 282 849,90 kr och vid årets slut 1 025 532,14 kr, en minskning med 257 317,76 kr.</a:t>
            </a:r>
          </a:p>
          <a:p>
            <a:pPr>
              <a:buNone/>
            </a:pPr>
            <a:r>
              <a:rPr lang="sv-SE" sz="900" dirty="0" smtClean="0"/>
              <a:t> </a:t>
            </a:r>
          </a:p>
          <a:p>
            <a:pPr>
              <a:buNone/>
            </a:pPr>
            <a:r>
              <a:rPr lang="sv-SE" sz="900" dirty="0" smtClean="0"/>
              <a:t>Föreningens likvida medel finns placerade hos Marginalen Bank (ränta 0,6 %, 356 954,69 kr) och hos </a:t>
            </a:r>
            <a:r>
              <a:rPr lang="sv-SE" sz="900" dirty="0" err="1" smtClean="0"/>
              <a:t>Collector</a:t>
            </a:r>
            <a:r>
              <a:rPr lang="sv-SE" sz="900" dirty="0" smtClean="0"/>
              <a:t> Bank (ränta 0,6 %, 485 014,67 kr). Övriga medel finns hos </a:t>
            </a:r>
            <a:r>
              <a:rPr lang="sv-SE" sz="900" dirty="0" err="1" smtClean="0"/>
              <a:t>Swedbank</a:t>
            </a:r>
            <a:r>
              <a:rPr lang="sv-SE" sz="900" dirty="0" smtClean="0"/>
              <a:t> (0 % ränta, 183 562,78 kr). Alla tre bankerna har statlig insättningsgaranti.</a:t>
            </a:r>
          </a:p>
          <a:p>
            <a:pPr>
              <a:buNone/>
            </a:pPr>
            <a:r>
              <a:rPr lang="sv-SE" sz="900" dirty="0" smtClean="0"/>
              <a:t> </a:t>
            </a:r>
          </a:p>
          <a:p>
            <a:pPr>
              <a:buNone/>
            </a:pPr>
            <a:r>
              <a:rPr lang="sv-SE" sz="900" dirty="0" smtClean="0"/>
              <a:t>Utfall från lagd budget för 2017 visar att budgeterat underskott på 10 002,00 kr har blivit ett överskott på 15 507,94 kr, dvs. 25 509,94 kr över budget.</a:t>
            </a:r>
          </a:p>
          <a:p>
            <a:pPr>
              <a:buNone/>
            </a:pPr>
            <a:r>
              <a:rPr lang="sv-SE" sz="900" dirty="0" smtClean="0"/>
              <a:t> </a:t>
            </a:r>
          </a:p>
          <a:p>
            <a:pPr>
              <a:buNone/>
            </a:pPr>
            <a:r>
              <a:rPr lang="sv-SE" sz="900" dirty="0" smtClean="0"/>
              <a:t>Årsavgiften höjdes med ca 200 kr vilket resulterade i ökade intäkter jämfört med föregående år. Alla hushåll har betalat sin årsavgift.</a:t>
            </a:r>
          </a:p>
          <a:p>
            <a:pPr>
              <a:buNone/>
            </a:pPr>
            <a:r>
              <a:rPr lang="sv-SE" sz="900" dirty="0" smtClean="0"/>
              <a:t> </a:t>
            </a:r>
          </a:p>
          <a:p>
            <a:pPr>
              <a:buNone/>
            </a:pPr>
            <a:r>
              <a:rPr lang="sv-SE" sz="900" dirty="0" smtClean="0"/>
              <a:t>På utgiftssidan har Snöröjningen kostat ca hälften av vad som budgeterades, vilket huvudsakligen medfört det överskott som uppnåtts. I övrigt har de flesta utgiftsposter följt budget.</a:t>
            </a:r>
          </a:p>
          <a:p>
            <a:pPr>
              <a:buNone/>
            </a:pPr>
            <a:r>
              <a:rPr lang="sv-SE" sz="900" dirty="0" smtClean="0"/>
              <a:t> </a:t>
            </a:r>
          </a:p>
          <a:p>
            <a:pPr>
              <a:buNone/>
            </a:pPr>
            <a:r>
              <a:rPr lang="sv-SE" sz="900" dirty="0" smtClean="0"/>
              <a:t>Fondavsättning har gjorts enligt beslut 2009 med uppräkning 2014 (totalt ca 99 tkr). Upplösning av fonderade medel har gjorts med ca 371 tkr, vilket till största del använts till asfaltering.</a:t>
            </a:r>
          </a:p>
          <a:p>
            <a:pPr>
              <a:buNone/>
            </a:pPr>
            <a:r>
              <a:rPr lang="sv-SE" sz="900" dirty="0" smtClean="0"/>
              <a:t> </a:t>
            </a:r>
          </a:p>
          <a:p>
            <a:pPr>
              <a:buNone/>
            </a:pPr>
            <a:r>
              <a:rPr lang="sv-SE" sz="900" dirty="0" smtClean="0"/>
              <a:t>I övrigt hänvisas till resultat- och balansräkningen.</a:t>
            </a:r>
          </a:p>
          <a:p>
            <a:pPr>
              <a:buNone/>
            </a:pPr>
            <a:r>
              <a:rPr lang="sv-SE" sz="900" dirty="0" smtClean="0"/>
              <a:t> </a:t>
            </a:r>
          </a:p>
          <a:p>
            <a:pPr>
              <a:buNone/>
            </a:pPr>
            <a:r>
              <a:rPr lang="sv-SE" sz="900" dirty="0" smtClean="0"/>
              <a:t>Oskarshamn 2018-01-02</a:t>
            </a:r>
          </a:p>
          <a:p>
            <a:pPr>
              <a:buNone/>
            </a:pPr>
            <a:r>
              <a:rPr lang="sv-SE" sz="900" dirty="0" smtClean="0"/>
              <a:t>Marcus Molander, Kassör</a:t>
            </a:r>
          </a:p>
          <a:p>
            <a:pPr indent="0">
              <a:buNone/>
            </a:pPr>
            <a:endParaRPr lang="sv-SE" sz="900" dirty="0" smtClean="0"/>
          </a:p>
        </p:txBody>
      </p:sp>
      <p:sp>
        <p:nvSpPr>
          <p:cNvPr id="3" name="Rubrik 2"/>
          <p:cNvSpPr>
            <a:spLocks noGrp="1"/>
          </p:cNvSpPr>
          <p:nvPr>
            <p:ph type="title"/>
          </p:nvPr>
        </p:nvSpPr>
        <p:spPr/>
        <p:txBody>
          <a:bodyPr/>
          <a:lstStyle/>
          <a:p>
            <a:r>
              <a:rPr lang="sv-SE" dirty="0" smtClean="0"/>
              <a:t>Ekonomisk berättelse för 2017</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5</a:t>
            </a:fld>
            <a:endParaRPr kumimoji="0"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fld id="{D5BBC35B-A44B-4119-B8DA-DE9E3DFADA20}" type="slidenum">
              <a:rPr kumimoji="0" lang="en-US" smtClean="0"/>
              <a:pPr/>
              <a:t>6</a:t>
            </a:fld>
            <a:endParaRPr kumimoji="0" lang="en-US"/>
          </a:p>
        </p:txBody>
      </p:sp>
      <p:sp>
        <p:nvSpPr>
          <p:cNvPr id="6" name="Platshållare för innehåll 5"/>
          <p:cNvSpPr>
            <a:spLocks noGrp="1"/>
          </p:cNvSpPr>
          <p:nvPr>
            <p:ph idx="1"/>
          </p:nvPr>
        </p:nvSpPr>
        <p:spPr/>
        <p:txBody>
          <a:bodyPr/>
          <a:lstStyle/>
          <a:p>
            <a:r>
              <a:rPr lang="sv-SE" dirty="0" smtClean="0"/>
              <a:t>Resultatrapport (Marcus infogar)</a:t>
            </a:r>
            <a:endParaRPr lang="sv-SE" dirty="0"/>
          </a:p>
        </p:txBody>
      </p:sp>
      <p:pic>
        <p:nvPicPr>
          <p:cNvPr id="4" name="Bildobjekt 3" descr="Resultatrapport.png"/>
          <p:cNvPicPr>
            <a:picLocks noChangeAspect="1"/>
          </p:cNvPicPr>
          <p:nvPr/>
        </p:nvPicPr>
        <p:blipFill>
          <a:blip r:embed="rId2" cstate="print"/>
          <a:stretch>
            <a:fillRect/>
          </a:stretch>
        </p:blipFill>
        <p:spPr>
          <a:xfrm>
            <a:off x="0" y="44624"/>
            <a:ext cx="9144000" cy="646217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Balansrapport (Marcus infogar)</a:t>
            </a:r>
            <a:endParaRPr lang="sv-SE" dirty="0"/>
          </a:p>
        </p:txBody>
      </p:sp>
      <p:sp>
        <p:nvSpPr>
          <p:cNvPr id="3" name="Platshållare för bildnummer 2"/>
          <p:cNvSpPr>
            <a:spLocks noGrp="1"/>
          </p:cNvSpPr>
          <p:nvPr>
            <p:ph type="sldNum" sz="quarter" idx="12"/>
          </p:nvPr>
        </p:nvSpPr>
        <p:spPr/>
        <p:txBody>
          <a:bodyPr/>
          <a:lstStyle/>
          <a:p>
            <a:fld id="{D5BBC35B-A44B-4119-B8DA-DE9E3DFADA20}" type="slidenum">
              <a:rPr kumimoji="0" lang="en-US" smtClean="0"/>
              <a:pPr/>
              <a:t>7</a:t>
            </a:fld>
            <a:endParaRPr kumimoji="0" lang="en-US"/>
          </a:p>
        </p:txBody>
      </p:sp>
      <p:pic>
        <p:nvPicPr>
          <p:cNvPr id="4" name="Bildobjekt 3" descr="Balansrapport.png"/>
          <p:cNvPicPr>
            <a:picLocks noChangeAspect="1"/>
          </p:cNvPicPr>
          <p:nvPr/>
        </p:nvPicPr>
        <p:blipFill>
          <a:blip r:embed="rId2" cstate="print"/>
          <a:stretch>
            <a:fillRect/>
          </a:stretch>
        </p:blipFill>
        <p:spPr>
          <a:xfrm>
            <a:off x="0" y="0"/>
            <a:ext cx="9144000" cy="646217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p:txBody>
          <a:bodyPr>
            <a:normAutofit fontScale="55000" lnSpcReduction="20000"/>
          </a:bodyPr>
          <a:lstStyle/>
          <a:p>
            <a:r>
              <a:rPr lang="sv-SE" sz="2800" dirty="0" smtClean="0"/>
              <a:t>Undertecknade, av Samfällighetsföreningen Norrtorn 3 för år </a:t>
            </a:r>
            <a:r>
              <a:rPr lang="sv-SE" sz="2800" dirty="0" smtClean="0"/>
              <a:t>2017 </a:t>
            </a:r>
            <a:r>
              <a:rPr lang="sv-SE" sz="2800" dirty="0" smtClean="0"/>
              <a:t>utsedda revisorer, avger efter fullgjort uppdrag följande revisionsberättelse.</a:t>
            </a:r>
          </a:p>
          <a:p>
            <a:endParaRPr lang="sv-SE" sz="2800" dirty="0" smtClean="0"/>
          </a:p>
          <a:p>
            <a:r>
              <a:rPr lang="sv-SE" sz="2800" dirty="0" smtClean="0"/>
              <a:t>Vi har granskat föreningens räkenskaper och andra handlingar som lämnar upplysning om föreningens ekonomi och förvaltning. Bokföringen ger bra möjligheter till avstämning med budget.</a:t>
            </a:r>
          </a:p>
          <a:p>
            <a:endParaRPr lang="sv-SE" sz="2800" dirty="0" smtClean="0"/>
          </a:p>
          <a:p>
            <a:r>
              <a:rPr lang="sv-SE" sz="2800" dirty="0" smtClean="0"/>
              <a:t>Året har givit ett </a:t>
            </a:r>
            <a:r>
              <a:rPr lang="sv-SE" sz="2800" dirty="0" smtClean="0"/>
              <a:t>resultat på 15.507:94.</a:t>
            </a:r>
            <a:endParaRPr lang="sv-SE" sz="2800" dirty="0" smtClean="0"/>
          </a:p>
          <a:p>
            <a:endParaRPr lang="sv-SE" sz="2800" dirty="0" smtClean="0"/>
          </a:p>
          <a:p>
            <a:r>
              <a:rPr lang="sv-SE" sz="2800" dirty="0" smtClean="0"/>
              <a:t>Då vi har funnit räkenskaperna väl förda och försedda med vederbörliga verifikationer och inte funnit anledning till anmärkningar i övrigt tillstyrker vi att styrelsen beviljas ansvarsfrihet för den tid revisionen </a:t>
            </a:r>
            <a:r>
              <a:rPr lang="sv-SE" sz="2800" dirty="0" smtClean="0"/>
              <a:t>omfattar.</a:t>
            </a:r>
            <a:endParaRPr lang="sv-SE" sz="2800" dirty="0" smtClean="0"/>
          </a:p>
          <a:p>
            <a:endParaRPr lang="sv-SE" sz="2800" dirty="0" smtClean="0"/>
          </a:p>
          <a:p>
            <a:r>
              <a:rPr lang="sv-SE" sz="2800" dirty="0" smtClean="0"/>
              <a:t>Oskarshamn den </a:t>
            </a:r>
            <a:r>
              <a:rPr lang="sv-SE" sz="2800" dirty="0" smtClean="0"/>
              <a:t>27</a:t>
            </a:r>
            <a:r>
              <a:rPr lang="sv-SE" sz="2800" dirty="0" smtClean="0"/>
              <a:t> januari 2018.</a:t>
            </a:r>
            <a:endParaRPr lang="sv-SE" sz="2800" dirty="0" smtClean="0"/>
          </a:p>
          <a:p>
            <a:endParaRPr lang="sv-SE" sz="2800" dirty="0" smtClean="0"/>
          </a:p>
          <a:p>
            <a:r>
              <a:rPr lang="sv-SE" sz="2800" dirty="0" smtClean="0"/>
              <a:t>Göran Nilarp och Bo Albertson</a:t>
            </a:r>
            <a:endParaRPr lang="sv-SE" dirty="0"/>
          </a:p>
        </p:txBody>
      </p:sp>
      <p:sp>
        <p:nvSpPr>
          <p:cNvPr id="2" name="Platshållare för bildnummer 1"/>
          <p:cNvSpPr>
            <a:spLocks noGrp="1"/>
          </p:cNvSpPr>
          <p:nvPr>
            <p:ph type="sldNum" sz="quarter" idx="12"/>
          </p:nvPr>
        </p:nvSpPr>
        <p:spPr/>
        <p:txBody>
          <a:bodyPr/>
          <a:lstStyle/>
          <a:p>
            <a:fld id="{D5BBC35B-A44B-4119-B8DA-DE9E3DFADA20}" type="slidenum">
              <a:rPr kumimoji="0" lang="en-US" smtClean="0"/>
              <a:pPr/>
              <a:t>8</a:t>
            </a:fld>
            <a:endParaRPr kumimoji="0" lang="en-US"/>
          </a:p>
        </p:txBody>
      </p:sp>
      <p:sp>
        <p:nvSpPr>
          <p:cNvPr id="4" name="Rubrik 3"/>
          <p:cNvSpPr>
            <a:spLocks noGrp="1"/>
          </p:cNvSpPr>
          <p:nvPr>
            <p:ph type="title"/>
          </p:nvPr>
        </p:nvSpPr>
        <p:spPr/>
        <p:txBody>
          <a:bodyPr/>
          <a:lstStyle/>
          <a:p>
            <a:r>
              <a:rPr lang="sv-SE" dirty="0" smtClean="0"/>
              <a:t>Revisorernas berättelse</a:t>
            </a:r>
            <a:endParaRPr lang="sv-SE" dirty="0"/>
          </a:p>
        </p:txBody>
      </p:sp>
      <p:sp>
        <p:nvSpPr>
          <p:cNvPr id="3" name="Rektangel 2"/>
          <p:cNvSpPr/>
          <p:nvPr/>
        </p:nvSpPr>
        <p:spPr>
          <a:xfrm>
            <a:off x="3131840" y="3212976"/>
            <a:ext cx="184731" cy="369332"/>
          </a:xfrm>
          <a:prstGeom prst="rect">
            <a:avLst/>
          </a:prstGeom>
        </p:spPr>
        <p:txBody>
          <a:bodyPr wrap="none">
            <a:spAutoFit/>
          </a:bodyPr>
          <a:lstStyle/>
          <a:p>
            <a:endParaRPr lang="sv-S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62500" lnSpcReduction="20000"/>
          </a:bodyPr>
          <a:lstStyle/>
          <a:p>
            <a:r>
              <a:rPr lang="sv-SE" dirty="0" smtClean="0"/>
              <a:t>Valberedningens förslag för 2018, 1 år om ej angivet (</a:t>
            </a:r>
            <a:r>
              <a:rPr lang="sv-SE" i="1" dirty="0" err="1" smtClean="0"/>
              <a:t>kursiva=ej</a:t>
            </a:r>
            <a:r>
              <a:rPr lang="sv-SE" i="1" dirty="0" smtClean="0"/>
              <a:t> omval</a:t>
            </a:r>
            <a:r>
              <a:rPr lang="sv-SE" dirty="0" smtClean="0"/>
              <a:t>):</a:t>
            </a:r>
            <a:br>
              <a:rPr lang="sv-SE" dirty="0" smtClean="0"/>
            </a:br>
            <a:endParaRPr lang="sv-SE" dirty="0" smtClean="0"/>
          </a:p>
          <a:p>
            <a:r>
              <a:rPr lang="sv-SE" i="1" dirty="0" smtClean="0"/>
              <a:t>Ordförande:		Johan Håkansson		Hjortstigen 30</a:t>
            </a:r>
          </a:p>
          <a:p>
            <a:r>
              <a:rPr lang="sv-SE" dirty="0" smtClean="0"/>
              <a:t>Sekreterare (2 år):	Marcus Sinnerström	Älgstigen 7</a:t>
            </a:r>
          </a:p>
          <a:p>
            <a:r>
              <a:rPr lang="sv-SE" i="1" dirty="0" smtClean="0"/>
              <a:t>Kassör:		Marcus Molander		Älgstigen 33</a:t>
            </a:r>
          </a:p>
          <a:p>
            <a:r>
              <a:rPr lang="sv-SE" dirty="0" smtClean="0"/>
              <a:t>Ledamot (2 år):	Mikael Nilsson		Älgstigen 11</a:t>
            </a:r>
          </a:p>
          <a:p>
            <a:r>
              <a:rPr lang="sv-SE" i="1" dirty="0" smtClean="0"/>
              <a:t>Ledamot:		Birgitta Thörn		Älgstigen 40</a:t>
            </a:r>
          </a:p>
          <a:p>
            <a:r>
              <a:rPr lang="sv-SE" dirty="0" smtClean="0"/>
              <a:t>Suppleant:		Björn Adolfsson		Hjortstigen 24 	</a:t>
            </a:r>
          </a:p>
          <a:p>
            <a:r>
              <a:rPr lang="sv-SE" dirty="0" smtClean="0"/>
              <a:t>Suppleant:		</a:t>
            </a:r>
            <a:r>
              <a:rPr lang="sv-SE" dirty="0" err="1" smtClean="0"/>
              <a:t>Tanya</a:t>
            </a:r>
            <a:r>
              <a:rPr lang="sv-SE" dirty="0" smtClean="0"/>
              <a:t> Holmqvist		Älgstigen 4</a:t>
            </a:r>
          </a:p>
          <a:p>
            <a:r>
              <a:rPr lang="sv-SE" dirty="0" smtClean="0"/>
              <a:t>Suppleant:		Linda Johansson		</a:t>
            </a:r>
            <a:r>
              <a:rPr lang="sv-SE" dirty="0" err="1" smtClean="0"/>
              <a:t>Rådjusstigen</a:t>
            </a:r>
            <a:r>
              <a:rPr lang="sv-SE" dirty="0" smtClean="0"/>
              <a:t> 20</a:t>
            </a:r>
          </a:p>
          <a:p>
            <a:r>
              <a:rPr lang="sv-SE" dirty="0" smtClean="0"/>
              <a:t>Suppleant:		Anton </a:t>
            </a:r>
            <a:r>
              <a:rPr lang="sv-SE" dirty="0" err="1" smtClean="0"/>
              <a:t>Sejnehed</a:t>
            </a:r>
            <a:r>
              <a:rPr lang="sv-SE" dirty="0" smtClean="0"/>
              <a:t>		Rådjursstigen 26</a:t>
            </a:r>
          </a:p>
          <a:p>
            <a:r>
              <a:rPr lang="sv-SE" dirty="0" smtClean="0"/>
              <a:t>Revisor:		Göran Nilarp		Rådjursstigen 24</a:t>
            </a:r>
          </a:p>
          <a:p>
            <a:r>
              <a:rPr lang="sv-SE" dirty="0" smtClean="0"/>
              <a:t>Revisor:		Bo Albertson		Älgstigen 44</a:t>
            </a:r>
          </a:p>
          <a:p>
            <a:r>
              <a:rPr lang="sv-SE" dirty="0" smtClean="0"/>
              <a:t>Revisorsuppleant:	Ulf Nylander		Hjortstigen 2</a:t>
            </a:r>
          </a:p>
          <a:p>
            <a:r>
              <a:rPr lang="sv-SE" i="1" dirty="0" smtClean="0"/>
              <a:t>Skötselombud:	Berth Nilsson		Älgstigen 2</a:t>
            </a:r>
          </a:p>
          <a:p>
            <a:r>
              <a:rPr lang="sv-SE" dirty="0" smtClean="0"/>
              <a:t>Skötselombud (2 år):	Ted Dicksson		Älgstigen 6</a:t>
            </a:r>
          </a:p>
          <a:p>
            <a:endParaRPr lang="sv-SE" dirty="0" smtClean="0"/>
          </a:p>
        </p:txBody>
      </p:sp>
      <p:sp>
        <p:nvSpPr>
          <p:cNvPr id="3" name="Rubrik 2"/>
          <p:cNvSpPr>
            <a:spLocks noGrp="1"/>
          </p:cNvSpPr>
          <p:nvPr>
            <p:ph type="title"/>
          </p:nvPr>
        </p:nvSpPr>
        <p:spPr/>
        <p:txBody>
          <a:bodyPr>
            <a:normAutofit/>
          </a:bodyPr>
          <a:lstStyle/>
          <a:p>
            <a:r>
              <a:rPr lang="sv-SE" dirty="0" smtClean="0"/>
              <a:t>Val för verksamhetsåret 2018</a:t>
            </a:r>
            <a:endParaRPr lang="sv-SE" dirty="0"/>
          </a:p>
        </p:txBody>
      </p:sp>
      <p:sp>
        <p:nvSpPr>
          <p:cNvPr id="4" name="Platshållare för bildnummer 3"/>
          <p:cNvSpPr>
            <a:spLocks noGrp="1"/>
          </p:cNvSpPr>
          <p:nvPr>
            <p:ph type="sldNum" sz="quarter" idx="12"/>
          </p:nvPr>
        </p:nvSpPr>
        <p:spPr/>
        <p:txBody>
          <a:bodyPr/>
          <a:lstStyle/>
          <a:p>
            <a:fld id="{D5BBC35B-A44B-4119-B8DA-DE9E3DFADA20}" type="slidenum">
              <a:rPr kumimoji="0" lang="en-US" smtClean="0"/>
              <a:pPr/>
              <a:t>9</a:t>
            </a:fld>
            <a:endParaRPr kumimoji="0"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1302</TotalTime>
  <Words>761</Words>
  <Application>Microsoft Office PowerPoint</Application>
  <PresentationFormat>Bildspel på skärmen (4:3)</PresentationFormat>
  <Paragraphs>192</Paragraphs>
  <Slides>20</Slides>
  <Notes>0</Notes>
  <HiddenSlides>0</HiddenSlides>
  <MMClips>0</MMClips>
  <ScaleCrop>false</ScaleCrop>
  <HeadingPairs>
    <vt:vector size="6" baseType="variant">
      <vt:variant>
        <vt:lpstr>Tema</vt:lpstr>
      </vt:variant>
      <vt:variant>
        <vt:i4>1</vt:i4>
      </vt:variant>
      <vt:variant>
        <vt:lpstr>Serverprogram för OLE-inbäddning</vt:lpstr>
      </vt:variant>
      <vt:variant>
        <vt:i4>1</vt:i4>
      </vt:variant>
      <vt:variant>
        <vt:lpstr>Bildrubriker</vt:lpstr>
      </vt:variant>
      <vt:variant>
        <vt:i4>20</vt:i4>
      </vt:variant>
    </vt:vector>
  </HeadingPairs>
  <TitlesOfParts>
    <vt:vector size="22" baseType="lpstr">
      <vt:lpstr>Concourse</vt:lpstr>
      <vt:lpstr>Kalkylblad</vt:lpstr>
      <vt:lpstr>Välkommen Årsmötet 2018</vt:lpstr>
      <vt:lpstr>Kallelse till årsmötet 2018</vt:lpstr>
      <vt:lpstr>Dagordning för årsmötet 2018</vt:lpstr>
      <vt:lpstr>Verksamhetsberättelse 2017</vt:lpstr>
      <vt:lpstr>Ekonomisk berättelse för 2017</vt:lpstr>
      <vt:lpstr>Bild 6</vt:lpstr>
      <vt:lpstr>Bild 7</vt:lpstr>
      <vt:lpstr>Revisorernas berättelse</vt:lpstr>
      <vt:lpstr>Val för verksamhetsåret 2018</vt:lpstr>
      <vt:lpstr>Budgetförslag 2018</vt:lpstr>
      <vt:lpstr>Budgetförslag 2018</vt:lpstr>
      <vt:lpstr>Budgetförslag 2018</vt:lpstr>
      <vt:lpstr>Budgetförslag 2018</vt:lpstr>
      <vt:lpstr>Årsavgift</vt:lpstr>
      <vt:lpstr>Ersättning till styrelseledamöter</vt:lpstr>
      <vt:lpstr>Slutlig budget 2018</vt:lpstr>
      <vt:lpstr>Valberedning 2019</vt:lpstr>
      <vt:lpstr>Kontaktombud 2018</vt:lpstr>
      <vt:lpstr>Uppföljning av styrelsens närvaro</vt:lpstr>
      <vt:lpstr>Information från styrelsen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Välkommen Årsmötet 2016</dc:title>
  <dc:creator>Marcus Molander</dc:creator>
  <cp:lastModifiedBy>Marcus Molander</cp:lastModifiedBy>
  <cp:revision>205</cp:revision>
  <dcterms:created xsi:type="dcterms:W3CDTF">2015-09-30T20:54:56Z</dcterms:created>
  <dcterms:modified xsi:type="dcterms:W3CDTF">2018-01-30T09:50:48Z</dcterms:modified>
</cp:coreProperties>
</file>